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2"/>
  </p:notesMasterIdLst>
  <p:sldIdLst>
    <p:sldId id="256" r:id="rId5"/>
    <p:sldId id="258" r:id="rId6"/>
    <p:sldId id="259" r:id="rId7"/>
    <p:sldId id="266" r:id="rId8"/>
    <p:sldId id="263" r:id="rId9"/>
    <p:sldId id="310" r:id="rId10"/>
    <p:sldId id="312" r:id="rId11"/>
    <p:sldId id="331" r:id="rId12"/>
    <p:sldId id="330" r:id="rId13"/>
    <p:sldId id="319" r:id="rId14"/>
    <p:sldId id="329" r:id="rId15"/>
    <p:sldId id="328" r:id="rId16"/>
    <p:sldId id="325" r:id="rId17"/>
    <p:sldId id="324" r:id="rId18"/>
    <p:sldId id="320" r:id="rId19"/>
    <p:sldId id="321" r:id="rId20"/>
    <p:sldId id="322" r:id="rId21"/>
    <p:sldId id="323" r:id="rId22"/>
    <p:sldId id="269" r:id="rId23"/>
    <p:sldId id="268" r:id="rId24"/>
    <p:sldId id="314" r:id="rId25"/>
    <p:sldId id="296" r:id="rId26"/>
    <p:sldId id="297" r:id="rId27"/>
    <p:sldId id="298" r:id="rId28"/>
    <p:sldId id="308" r:id="rId29"/>
    <p:sldId id="313" r:id="rId30"/>
    <p:sldId id="317" r:id="rId31"/>
    <p:sldId id="315" r:id="rId32"/>
    <p:sldId id="264" r:id="rId33"/>
    <p:sldId id="270" r:id="rId34"/>
    <p:sldId id="309" r:id="rId35"/>
    <p:sldId id="306" r:id="rId36"/>
    <p:sldId id="294" r:id="rId37"/>
    <p:sldId id="305" r:id="rId38"/>
    <p:sldId id="318" r:id="rId39"/>
    <p:sldId id="286" r:id="rId40"/>
    <p:sldId id="287" r:id="rId41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666666"/>
    <a:srgbClr val="767171"/>
    <a:srgbClr val="55C5F2"/>
    <a:srgbClr val="00DDCE"/>
    <a:srgbClr val="00EAFD"/>
    <a:srgbClr val="F0F8FD"/>
    <a:srgbClr val="00E1CF"/>
    <a:srgbClr val="00D1C6"/>
    <a:srgbClr val="BBE7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1707A2C-A69E-D54B-913F-DF7EBFD55EE0}" v="31" dt="2025-12-22T18:05:21.64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815"/>
    <p:restoredTop sz="93929"/>
  </p:normalViewPr>
  <p:slideViewPr>
    <p:cSldViewPr snapToGrid="0">
      <p:cViewPr varScale="1">
        <p:scale>
          <a:sx n="150" d="100"/>
          <a:sy n="150" d="100"/>
        </p:scale>
        <p:origin x="192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47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Relationship Id="rId48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abiola Varela Acuña" userId="S::fabiola.varela@contpaqi.com::bfe69f4a-dc28-4e75-87e3-c5c89bad0239" providerId="AD" clId="Web-{F9D322F8-C9AD-3B4F-3F97-7D8482A6E4C3}"/>
    <pc:docChg chg="modSld">
      <pc:chgData name="Fabiola Varela Acuña" userId="S::fabiola.varela@contpaqi.com::bfe69f4a-dc28-4e75-87e3-c5c89bad0239" providerId="AD" clId="Web-{F9D322F8-C9AD-3B4F-3F97-7D8482A6E4C3}" dt="2025-12-19T22:31:09.195" v="28" actId="20577"/>
      <pc:docMkLst>
        <pc:docMk/>
      </pc:docMkLst>
      <pc:sldChg chg="modSp">
        <pc:chgData name="Fabiola Varela Acuña" userId="S::fabiola.varela@contpaqi.com::bfe69f4a-dc28-4e75-87e3-c5c89bad0239" providerId="AD" clId="Web-{F9D322F8-C9AD-3B4F-3F97-7D8482A6E4C3}" dt="2025-12-19T22:31:09.195" v="28" actId="20577"/>
        <pc:sldMkLst>
          <pc:docMk/>
          <pc:sldMk cId="2392574154" sldId="312"/>
        </pc:sldMkLst>
        <pc:spChg chg="mod">
          <ac:chgData name="Fabiola Varela Acuña" userId="S::fabiola.varela@contpaqi.com::bfe69f4a-dc28-4e75-87e3-c5c89bad0239" providerId="AD" clId="Web-{F9D322F8-C9AD-3B4F-3F97-7D8482A6E4C3}" dt="2025-12-19T22:31:09.195" v="28" actId="20577"/>
          <ac:spMkLst>
            <pc:docMk/>
            <pc:sldMk cId="2392574154" sldId="312"/>
            <ac:spMk id="17" creationId="{D2C996D7-8924-BB10-DC75-8C387E15AF8A}"/>
          </ac:spMkLst>
        </pc:spChg>
      </pc:sldChg>
    </pc:docChg>
  </pc:docChgLst>
  <pc:docChgLst>
    <pc:chgData name="Karla López Medina" userId="23dbc412-dd39-43d7-bec0-e27a96d8cc24" providerId="ADAL" clId="{8391B4B4-AA58-5268-91D8-36F6ABB20E06}"/>
    <pc:docChg chg="undo custSel addSld modSld">
      <pc:chgData name="Karla López Medina" userId="23dbc412-dd39-43d7-bec0-e27a96d8cc24" providerId="ADAL" clId="{8391B4B4-AA58-5268-91D8-36F6ABB20E06}" dt="2025-12-22T18:06:11.677" v="179" actId="2711"/>
      <pc:docMkLst>
        <pc:docMk/>
      </pc:docMkLst>
      <pc:sldChg chg="modSp mod">
        <pc:chgData name="Karla López Medina" userId="23dbc412-dd39-43d7-bec0-e27a96d8cc24" providerId="ADAL" clId="{8391B4B4-AA58-5268-91D8-36F6ABB20E06}" dt="2025-12-19T22:55:31.063" v="156" actId="207"/>
        <pc:sldMkLst>
          <pc:docMk/>
          <pc:sldMk cId="2392574154" sldId="312"/>
        </pc:sldMkLst>
        <pc:spChg chg="mod">
          <ac:chgData name="Karla López Medina" userId="23dbc412-dd39-43d7-bec0-e27a96d8cc24" providerId="ADAL" clId="{8391B4B4-AA58-5268-91D8-36F6ABB20E06}" dt="2025-12-19T22:55:31.063" v="156" actId="207"/>
          <ac:spMkLst>
            <pc:docMk/>
            <pc:sldMk cId="2392574154" sldId="312"/>
            <ac:spMk id="17" creationId="{D2C996D7-8924-BB10-DC75-8C387E15AF8A}"/>
          </ac:spMkLst>
        </pc:spChg>
      </pc:sldChg>
      <pc:sldChg chg="modSp mod">
        <pc:chgData name="Karla López Medina" userId="23dbc412-dd39-43d7-bec0-e27a96d8cc24" providerId="ADAL" clId="{8391B4B4-AA58-5268-91D8-36F6ABB20E06}" dt="2025-12-19T19:53:28.997" v="68" actId="12788"/>
        <pc:sldMkLst>
          <pc:docMk/>
          <pc:sldMk cId="838778658" sldId="315"/>
        </pc:sldMkLst>
        <pc:spChg chg="mod">
          <ac:chgData name="Karla López Medina" userId="23dbc412-dd39-43d7-bec0-e27a96d8cc24" providerId="ADAL" clId="{8391B4B4-AA58-5268-91D8-36F6ABB20E06}" dt="2025-12-19T19:53:28.997" v="68" actId="12788"/>
          <ac:spMkLst>
            <pc:docMk/>
            <pc:sldMk cId="838778658" sldId="315"/>
            <ac:spMk id="12" creationId="{769EA60B-C228-7347-8116-709DFADADB99}"/>
          </ac:spMkLst>
        </pc:spChg>
      </pc:sldChg>
      <pc:sldChg chg="modSp mod">
        <pc:chgData name="Karla López Medina" userId="23dbc412-dd39-43d7-bec0-e27a96d8cc24" providerId="ADAL" clId="{8391B4B4-AA58-5268-91D8-36F6ABB20E06}" dt="2025-12-19T22:56:53.273" v="171" actId="12788"/>
        <pc:sldMkLst>
          <pc:docMk/>
          <pc:sldMk cId="416905525" sldId="319"/>
        </pc:sldMkLst>
        <pc:spChg chg="mod">
          <ac:chgData name="Karla López Medina" userId="23dbc412-dd39-43d7-bec0-e27a96d8cc24" providerId="ADAL" clId="{8391B4B4-AA58-5268-91D8-36F6ABB20E06}" dt="2025-12-19T22:56:53.273" v="171" actId="12788"/>
          <ac:spMkLst>
            <pc:docMk/>
            <pc:sldMk cId="416905525" sldId="319"/>
            <ac:spMk id="12" creationId="{769EA60B-C228-7347-8116-709DFADADB99}"/>
          </ac:spMkLst>
        </pc:spChg>
        <pc:spChg chg="mod">
          <ac:chgData name="Karla López Medina" userId="23dbc412-dd39-43d7-bec0-e27a96d8cc24" providerId="ADAL" clId="{8391B4B4-AA58-5268-91D8-36F6ABB20E06}" dt="2025-12-19T22:56:47.161" v="170" actId="12788"/>
          <ac:spMkLst>
            <pc:docMk/>
            <pc:sldMk cId="416905525" sldId="319"/>
            <ac:spMk id="13" creationId="{46F04A36-FEEA-9541-98AE-51F242B26A5F}"/>
          </ac:spMkLst>
        </pc:spChg>
        <pc:spChg chg="mod">
          <ac:chgData name="Karla López Medina" userId="23dbc412-dd39-43d7-bec0-e27a96d8cc24" providerId="ADAL" clId="{8391B4B4-AA58-5268-91D8-36F6ABB20E06}" dt="2025-12-19T22:56:40.516" v="169" actId="12788"/>
          <ac:spMkLst>
            <pc:docMk/>
            <pc:sldMk cId="416905525" sldId="319"/>
            <ac:spMk id="23" creationId="{DAB8A29F-4F34-CF28-EA6E-172C661FE7AE}"/>
          </ac:spMkLst>
        </pc:spChg>
      </pc:sldChg>
      <pc:sldChg chg="modSp mod">
        <pc:chgData name="Karla López Medina" userId="23dbc412-dd39-43d7-bec0-e27a96d8cc24" providerId="ADAL" clId="{8391B4B4-AA58-5268-91D8-36F6ABB20E06}" dt="2025-12-19T19:52:50.230" v="65" actId="1076"/>
        <pc:sldMkLst>
          <pc:docMk/>
          <pc:sldMk cId="3289954696" sldId="329"/>
        </pc:sldMkLst>
        <pc:spChg chg="mod">
          <ac:chgData name="Karla López Medina" userId="23dbc412-dd39-43d7-bec0-e27a96d8cc24" providerId="ADAL" clId="{8391B4B4-AA58-5268-91D8-36F6ABB20E06}" dt="2025-12-19T19:52:35.260" v="63" actId="12788"/>
          <ac:spMkLst>
            <pc:docMk/>
            <pc:sldMk cId="3289954696" sldId="329"/>
            <ac:spMk id="12" creationId="{F44E6A03-CCC4-B43C-B0A9-0FF55F68815C}"/>
          </ac:spMkLst>
        </pc:spChg>
        <pc:spChg chg="mod">
          <ac:chgData name="Karla López Medina" userId="23dbc412-dd39-43d7-bec0-e27a96d8cc24" providerId="ADAL" clId="{8391B4B4-AA58-5268-91D8-36F6ABB20E06}" dt="2025-12-19T19:52:50.230" v="65" actId="1076"/>
          <ac:spMkLst>
            <pc:docMk/>
            <pc:sldMk cId="3289954696" sldId="329"/>
            <ac:spMk id="13" creationId="{A65E66EA-31EA-8066-2227-3D2A34E08920}"/>
          </ac:spMkLst>
        </pc:spChg>
      </pc:sldChg>
      <pc:sldChg chg="addSp modSp mod modAnim">
        <pc:chgData name="Karla López Medina" userId="23dbc412-dd39-43d7-bec0-e27a96d8cc24" providerId="ADAL" clId="{8391B4B4-AA58-5268-91D8-36F6ABB20E06}" dt="2025-12-19T19:51:28.563" v="60" actId="2711"/>
        <pc:sldMkLst>
          <pc:docMk/>
          <pc:sldMk cId="1310059842" sldId="330"/>
        </pc:sldMkLst>
        <pc:spChg chg="add mod">
          <ac:chgData name="Karla López Medina" userId="23dbc412-dd39-43d7-bec0-e27a96d8cc24" providerId="ADAL" clId="{8391B4B4-AA58-5268-91D8-36F6ABB20E06}" dt="2025-12-19T19:50:17.169" v="54" actId="1035"/>
          <ac:spMkLst>
            <pc:docMk/>
            <pc:sldMk cId="1310059842" sldId="330"/>
            <ac:spMk id="2" creationId="{2974C519-FD0A-A330-5140-88705709F521}"/>
          </ac:spMkLst>
        </pc:spChg>
        <pc:spChg chg="mod">
          <ac:chgData name="Karla López Medina" userId="23dbc412-dd39-43d7-bec0-e27a96d8cc24" providerId="ADAL" clId="{8391B4B4-AA58-5268-91D8-36F6ABB20E06}" dt="2025-12-19T19:49:51.218" v="41" actId="1076"/>
          <ac:spMkLst>
            <pc:docMk/>
            <pc:sldMk cId="1310059842" sldId="330"/>
            <ac:spMk id="3" creationId="{CFDBDA30-EB01-4A39-4711-866982F42A37}"/>
          </ac:spMkLst>
        </pc:spChg>
        <pc:spChg chg="mod">
          <ac:chgData name="Karla López Medina" userId="23dbc412-dd39-43d7-bec0-e27a96d8cc24" providerId="ADAL" clId="{8391B4B4-AA58-5268-91D8-36F6ABB20E06}" dt="2025-12-19T19:49:51.218" v="41" actId="1076"/>
          <ac:spMkLst>
            <pc:docMk/>
            <pc:sldMk cId="1310059842" sldId="330"/>
            <ac:spMk id="6" creationId="{3AB49BCA-9ECC-C7B1-3920-84C1D5918BC7}"/>
          </ac:spMkLst>
        </pc:spChg>
        <pc:spChg chg="mod">
          <ac:chgData name="Karla López Medina" userId="23dbc412-dd39-43d7-bec0-e27a96d8cc24" providerId="ADAL" clId="{8391B4B4-AA58-5268-91D8-36F6ABB20E06}" dt="2025-12-19T19:49:54.555" v="42" actId="1076"/>
          <ac:spMkLst>
            <pc:docMk/>
            <pc:sldMk cId="1310059842" sldId="330"/>
            <ac:spMk id="9" creationId="{2EEE15F9-621D-11C0-1C39-377AC2F0702C}"/>
          </ac:spMkLst>
        </pc:spChg>
        <pc:spChg chg="mod">
          <ac:chgData name="Karla López Medina" userId="23dbc412-dd39-43d7-bec0-e27a96d8cc24" providerId="ADAL" clId="{8391B4B4-AA58-5268-91D8-36F6ABB20E06}" dt="2025-12-19T19:49:51.218" v="41" actId="1076"/>
          <ac:spMkLst>
            <pc:docMk/>
            <pc:sldMk cId="1310059842" sldId="330"/>
            <ac:spMk id="10" creationId="{5C214073-D318-2890-C6EB-0A194C0C31BC}"/>
          </ac:spMkLst>
        </pc:spChg>
        <pc:spChg chg="mod">
          <ac:chgData name="Karla López Medina" userId="23dbc412-dd39-43d7-bec0-e27a96d8cc24" providerId="ADAL" clId="{8391B4B4-AA58-5268-91D8-36F6ABB20E06}" dt="2025-12-19T19:49:58.709" v="44" actId="1035"/>
          <ac:spMkLst>
            <pc:docMk/>
            <pc:sldMk cId="1310059842" sldId="330"/>
            <ac:spMk id="13" creationId="{87C35C73-F8CE-A3B2-3FAE-2901AD56683D}"/>
          </ac:spMkLst>
        </pc:spChg>
        <pc:spChg chg="mod">
          <ac:chgData name="Karla López Medina" userId="23dbc412-dd39-43d7-bec0-e27a96d8cc24" providerId="ADAL" clId="{8391B4B4-AA58-5268-91D8-36F6ABB20E06}" dt="2025-12-19T19:49:51.218" v="41" actId="1076"/>
          <ac:spMkLst>
            <pc:docMk/>
            <pc:sldMk cId="1310059842" sldId="330"/>
            <ac:spMk id="14" creationId="{833988A7-F59F-C6CE-ADAF-A9C23A64B8D0}"/>
          </ac:spMkLst>
        </pc:spChg>
        <pc:spChg chg="mod">
          <ac:chgData name="Karla López Medina" userId="23dbc412-dd39-43d7-bec0-e27a96d8cc24" providerId="ADAL" clId="{8391B4B4-AA58-5268-91D8-36F6ABB20E06}" dt="2025-12-19T19:50:03.359" v="46" actId="1035"/>
          <ac:spMkLst>
            <pc:docMk/>
            <pc:sldMk cId="1310059842" sldId="330"/>
            <ac:spMk id="15" creationId="{4287D053-C95F-F6B4-0495-C82145AA8C9D}"/>
          </ac:spMkLst>
        </pc:spChg>
        <pc:spChg chg="add mod">
          <ac:chgData name="Karla López Medina" userId="23dbc412-dd39-43d7-bec0-e27a96d8cc24" providerId="ADAL" clId="{8391B4B4-AA58-5268-91D8-36F6ABB20E06}" dt="2025-12-19T19:51:28.563" v="60" actId="2711"/>
          <ac:spMkLst>
            <pc:docMk/>
            <pc:sldMk cId="1310059842" sldId="330"/>
            <ac:spMk id="16" creationId="{8B98CB82-AE2E-1D0E-7030-20DD0B831D59}"/>
          </ac:spMkLst>
        </pc:spChg>
        <pc:spChg chg="mod">
          <ac:chgData name="Karla López Medina" userId="23dbc412-dd39-43d7-bec0-e27a96d8cc24" providerId="ADAL" clId="{8391B4B4-AA58-5268-91D8-36F6ABB20E06}" dt="2025-12-19T19:50:09.793" v="49" actId="1035"/>
          <ac:spMkLst>
            <pc:docMk/>
            <pc:sldMk cId="1310059842" sldId="330"/>
            <ac:spMk id="17" creationId="{DF2D1AAD-BD1C-06F1-D9A1-9AC5B5BFDDBA}"/>
          </ac:spMkLst>
        </pc:spChg>
        <pc:spChg chg="mod">
          <ac:chgData name="Karla López Medina" userId="23dbc412-dd39-43d7-bec0-e27a96d8cc24" providerId="ADAL" clId="{8391B4B4-AA58-5268-91D8-36F6ABB20E06}" dt="2025-12-19T19:50:28.182" v="56" actId="20577"/>
          <ac:spMkLst>
            <pc:docMk/>
            <pc:sldMk cId="1310059842" sldId="330"/>
            <ac:spMk id="18" creationId="{97039C9C-2BAB-238E-76F7-52383FF684EF}"/>
          </ac:spMkLst>
        </pc:spChg>
        <pc:spChg chg="mod">
          <ac:chgData name="Karla López Medina" userId="23dbc412-dd39-43d7-bec0-e27a96d8cc24" providerId="ADAL" clId="{8391B4B4-AA58-5268-91D8-36F6ABB20E06}" dt="2025-12-19T19:50:13.272" v="51" actId="1035"/>
          <ac:spMkLst>
            <pc:docMk/>
            <pc:sldMk cId="1310059842" sldId="330"/>
            <ac:spMk id="19" creationId="{E6CB533F-6415-2156-8E74-29A19FC8AD12}"/>
          </ac:spMkLst>
        </pc:spChg>
      </pc:sldChg>
      <pc:sldChg chg="addSp delSp modSp add mod addAnim delAnim">
        <pc:chgData name="Karla López Medina" userId="23dbc412-dd39-43d7-bec0-e27a96d8cc24" providerId="ADAL" clId="{8391B4B4-AA58-5268-91D8-36F6ABB20E06}" dt="2025-12-22T18:06:11.677" v="179" actId="2711"/>
        <pc:sldMkLst>
          <pc:docMk/>
          <pc:sldMk cId="3720961779" sldId="331"/>
        </pc:sldMkLst>
        <pc:spChg chg="add del mod">
          <ac:chgData name="Karla López Medina" userId="23dbc412-dd39-43d7-bec0-e27a96d8cc24" providerId="ADAL" clId="{8391B4B4-AA58-5268-91D8-36F6ABB20E06}" dt="2025-12-19T22:52:45.233" v="108" actId="20577"/>
          <ac:spMkLst>
            <pc:docMk/>
            <pc:sldMk cId="3720961779" sldId="331"/>
            <ac:spMk id="7" creationId="{031DDAAF-A724-E9A2-B357-C8BC44B366EB}"/>
          </ac:spMkLst>
        </pc:spChg>
        <pc:spChg chg="mod">
          <ac:chgData name="Karla López Medina" userId="23dbc412-dd39-43d7-bec0-e27a96d8cc24" providerId="ADAL" clId="{8391B4B4-AA58-5268-91D8-36F6ABB20E06}" dt="2025-12-22T18:06:11.677" v="179" actId="2711"/>
          <ac:spMkLst>
            <pc:docMk/>
            <pc:sldMk cId="3720961779" sldId="331"/>
            <ac:spMk id="17" creationId="{D13A3671-E322-76AA-4C85-4E76B4F29BFE}"/>
          </ac:spMkLst>
        </pc:spChg>
      </pc:sldChg>
    </pc:docChg>
  </pc:docChgLst>
  <pc:docChgLst>
    <pc:chgData name="Fabiola Varela Acuña" userId="S::fabiola.varela@contpaqi.com::bfe69f4a-dc28-4e75-87e3-c5c89bad0239" providerId="AD" clId="Web-{D4B03B03-619C-DDE5-B844-95C54F4036C5}"/>
    <pc:docChg chg="modSld">
      <pc:chgData name="Fabiola Varela Acuña" userId="S::fabiola.varela@contpaqi.com::bfe69f4a-dc28-4e75-87e3-c5c89bad0239" providerId="AD" clId="Web-{D4B03B03-619C-DDE5-B844-95C54F4036C5}" dt="2025-11-24T16:41:55.316" v="7" actId="20577"/>
      <pc:docMkLst>
        <pc:docMk/>
      </pc:docMkLst>
      <pc:sldChg chg="modSp">
        <pc:chgData name="Fabiola Varela Acuña" userId="S::fabiola.varela@contpaqi.com::bfe69f4a-dc28-4e75-87e3-c5c89bad0239" providerId="AD" clId="Web-{D4B03B03-619C-DDE5-B844-95C54F4036C5}" dt="2025-11-24T16:41:55.316" v="7" actId="20577"/>
        <pc:sldMkLst>
          <pc:docMk/>
          <pc:sldMk cId="2544003302" sldId="286"/>
        </pc:sldMkLst>
        <pc:spChg chg="mod">
          <ac:chgData name="Fabiola Varela Acuña" userId="S::fabiola.varela@contpaqi.com::bfe69f4a-dc28-4e75-87e3-c5c89bad0239" providerId="AD" clId="Web-{D4B03B03-619C-DDE5-B844-95C54F4036C5}" dt="2025-11-24T16:41:55.316" v="7" actId="20577"/>
          <ac:spMkLst>
            <pc:docMk/>
            <pc:sldMk cId="2544003302" sldId="286"/>
            <ac:spMk id="17" creationId="{18DFDBA9-1585-B740-9DE6-91542BCD28BA}"/>
          </ac:spMkLst>
        </pc:spChg>
      </pc:sldChg>
      <pc:sldChg chg="modSp">
        <pc:chgData name="Fabiola Varela Acuña" userId="S::fabiola.varela@contpaqi.com::bfe69f4a-dc28-4e75-87e3-c5c89bad0239" providerId="AD" clId="Web-{D4B03B03-619C-DDE5-B844-95C54F4036C5}" dt="2025-11-24T16:41:22.816" v="1" actId="20577"/>
        <pc:sldMkLst>
          <pc:docMk/>
          <pc:sldMk cId="2527887497" sldId="309"/>
        </pc:sldMkLst>
        <pc:spChg chg="mod">
          <ac:chgData name="Fabiola Varela Acuña" userId="S::fabiola.varela@contpaqi.com::bfe69f4a-dc28-4e75-87e3-c5c89bad0239" providerId="AD" clId="Web-{D4B03B03-619C-DDE5-B844-95C54F4036C5}" dt="2025-11-24T16:41:22.816" v="1" actId="20577"/>
          <ac:spMkLst>
            <pc:docMk/>
            <pc:sldMk cId="2527887497" sldId="309"/>
            <ac:spMk id="6" creationId="{D9FBF03C-7BA5-1C42-BED3-4BAF1E32E882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92F31B4-A6C5-4663-9573-BD7D49B1F1C7}" type="doc">
      <dgm:prSet loTypeId="urn:microsoft.com/office/officeart/2018/2/layout/IconCircle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8A56EC4-C0DA-4BD8-8D63-AC8CAA283E34}">
      <dgm:prSet/>
      <dgm:spPr/>
      <dgm:t>
        <a:bodyPr/>
        <a:lstStyle/>
        <a:p>
          <a:pPr>
            <a:lnSpc>
              <a:spcPct val="100000"/>
            </a:lnSpc>
          </a:pPr>
          <a:r>
            <a:rPr lang="es-ES" b="1" i="0"/>
            <a:t>Reducción </a:t>
          </a:r>
          <a:r>
            <a:rPr lang="es-ES" i="0"/>
            <a:t>de </a:t>
          </a:r>
          <a:r>
            <a:rPr lang="es-ES" b="1" i="0"/>
            <a:t>tiempo</a:t>
          </a:r>
          <a:r>
            <a:rPr lang="es-ES" i="0"/>
            <a:t> por la </a:t>
          </a:r>
          <a:r>
            <a:rPr lang="es-ES" b="1" i="0"/>
            <a:t>automatización </a:t>
          </a:r>
          <a:r>
            <a:rPr lang="es-ES" i="0"/>
            <a:t>de procesos o </a:t>
          </a:r>
          <a:r>
            <a:rPr lang="es-ES" b="1" i="0"/>
            <a:t>simplificación</a:t>
          </a:r>
          <a:endParaRPr lang="en-US"/>
        </a:p>
      </dgm:t>
    </dgm:pt>
    <dgm:pt modelId="{0A86BB80-DC30-4881-AE70-AB665FF72850}" type="parTrans" cxnId="{938DE372-06EC-48F5-8F4A-F3BB6EFB7AD7}">
      <dgm:prSet/>
      <dgm:spPr/>
      <dgm:t>
        <a:bodyPr/>
        <a:lstStyle/>
        <a:p>
          <a:endParaRPr lang="en-US"/>
        </a:p>
      </dgm:t>
    </dgm:pt>
    <dgm:pt modelId="{525F4182-B94A-4111-AA53-3A16FFDFD6D6}" type="sibTrans" cxnId="{938DE372-06EC-48F5-8F4A-F3BB6EFB7AD7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A7C04EBA-60B8-43C5-B169-DF212B39F855}">
      <dgm:prSet/>
      <dgm:spPr/>
      <dgm:t>
        <a:bodyPr/>
        <a:lstStyle/>
        <a:p>
          <a:pPr>
            <a:lnSpc>
              <a:spcPct val="100000"/>
            </a:lnSpc>
          </a:pPr>
          <a:r>
            <a:rPr lang="es-ES" b="1"/>
            <a:t>Reducción</a:t>
          </a:r>
          <a:r>
            <a:rPr lang="es-ES"/>
            <a:t> de </a:t>
          </a:r>
          <a:r>
            <a:rPr lang="es-ES" b="1"/>
            <a:t>gastos</a:t>
          </a:r>
          <a:r>
            <a:rPr lang="es-ES"/>
            <a:t> al utilizar programas que puedan administrar múltiples tareas</a:t>
          </a:r>
          <a:endParaRPr lang="en-US"/>
        </a:p>
      </dgm:t>
    </dgm:pt>
    <dgm:pt modelId="{86472F97-4F91-467E-B59B-071778144F40}" type="parTrans" cxnId="{D2A251FF-1B6B-4ECB-9762-6C99AE34BF8C}">
      <dgm:prSet/>
      <dgm:spPr/>
      <dgm:t>
        <a:bodyPr/>
        <a:lstStyle/>
        <a:p>
          <a:endParaRPr lang="en-US"/>
        </a:p>
      </dgm:t>
    </dgm:pt>
    <dgm:pt modelId="{E592BFAA-DD10-4478-9BEC-0BC6DF6E4359}" type="sibTrans" cxnId="{D2A251FF-1B6B-4ECB-9762-6C99AE34BF8C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7D9BF9DC-818C-4DF1-8178-5DF51E6D317A}">
      <dgm:prSet/>
      <dgm:spPr/>
      <dgm:t>
        <a:bodyPr/>
        <a:lstStyle/>
        <a:p>
          <a:pPr>
            <a:lnSpc>
              <a:spcPct val="100000"/>
            </a:lnSpc>
          </a:pPr>
          <a:r>
            <a:rPr lang="es-ES" b="1"/>
            <a:t>Toma</a:t>
          </a:r>
          <a:r>
            <a:rPr lang="es-ES"/>
            <a:t> de </a:t>
          </a:r>
          <a:r>
            <a:rPr lang="es-ES" b="1"/>
            <a:t>decisiones</a:t>
          </a:r>
          <a:r>
            <a:rPr lang="es-ES"/>
            <a:t> mejor informada gracias al registro de datos</a:t>
          </a:r>
          <a:endParaRPr lang="en-US"/>
        </a:p>
      </dgm:t>
    </dgm:pt>
    <dgm:pt modelId="{DFDE01E6-FCB2-4A87-AFA8-41F6705DB88D}" type="parTrans" cxnId="{8B54C51A-711B-4220-8A4F-8B96689AE2B9}">
      <dgm:prSet/>
      <dgm:spPr/>
      <dgm:t>
        <a:bodyPr/>
        <a:lstStyle/>
        <a:p>
          <a:endParaRPr lang="en-US"/>
        </a:p>
      </dgm:t>
    </dgm:pt>
    <dgm:pt modelId="{83906BAE-2CFA-4A8D-97C6-A865860541E5}" type="sibTrans" cxnId="{8B54C51A-711B-4220-8A4F-8B96689AE2B9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BB83B488-8FAD-4C10-AB7D-1172FD7FABCE}">
      <dgm:prSet/>
      <dgm:spPr/>
      <dgm:t>
        <a:bodyPr/>
        <a:lstStyle/>
        <a:p>
          <a:pPr>
            <a:lnSpc>
              <a:spcPct val="100000"/>
            </a:lnSpc>
          </a:pPr>
          <a:r>
            <a:rPr lang="es-ES"/>
            <a:t>Mayor </a:t>
          </a:r>
          <a:r>
            <a:rPr lang="es-ES" b="1"/>
            <a:t>control</a:t>
          </a:r>
          <a:r>
            <a:rPr lang="es-ES"/>
            <a:t> de las tareas realizadas y el flujo de trabajo de los colaboradores</a:t>
          </a:r>
          <a:endParaRPr lang="en-US"/>
        </a:p>
      </dgm:t>
    </dgm:pt>
    <dgm:pt modelId="{A5F3019B-BC84-4F7D-A235-9053D26AF074}" type="parTrans" cxnId="{D7B9B8FB-6CC4-433A-A303-3062C807A857}">
      <dgm:prSet/>
      <dgm:spPr/>
      <dgm:t>
        <a:bodyPr/>
        <a:lstStyle/>
        <a:p>
          <a:endParaRPr lang="en-US"/>
        </a:p>
      </dgm:t>
    </dgm:pt>
    <dgm:pt modelId="{31AAAFDD-83B6-4496-8ED6-AEE575D10264}" type="sibTrans" cxnId="{D7B9B8FB-6CC4-433A-A303-3062C807A857}">
      <dgm:prSet/>
      <dgm:spPr/>
      <dgm:t>
        <a:bodyPr/>
        <a:lstStyle/>
        <a:p>
          <a:endParaRPr lang="en-US"/>
        </a:p>
      </dgm:t>
    </dgm:pt>
    <dgm:pt modelId="{1AECB40B-06FF-4120-9ABB-672ED301879C}" type="pres">
      <dgm:prSet presAssocID="{E92F31B4-A6C5-4663-9573-BD7D49B1F1C7}" presName="root" presStyleCnt="0">
        <dgm:presLayoutVars>
          <dgm:dir/>
          <dgm:resizeHandles val="exact"/>
        </dgm:presLayoutVars>
      </dgm:prSet>
      <dgm:spPr/>
    </dgm:pt>
    <dgm:pt modelId="{F3907DD5-60CC-4D43-A050-4C57638D2F9A}" type="pres">
      <dgm:prSet presAssocID="{E92F31B4-A6C5-4663-9573-BD7D49B1F1C7}" presName="container" presStyleCnt="0">
        <dgm:presLayoutVars>
          <dgm:dir/>
          <dgm:resizeHandles val="exact"/>
        </dgm:presLayoutVars>
      </dgm:prSet>
      <dgm:spPr/>
    </dgm:pt>
    <dgm:pt modelId="{667486DD-37A2-480D-9B5F-E3231719FA7B}" type="pres">
      <dgm:prSet presAssocID="{38A56EC4-C0DA-4BD8-8D63-AC8CAA283E34}" presName="compNode" presStyleCnt="0"/>
      <dgm:spPr/>
    </dgm:pt>
    <dgm:pt modelId="{E1F9125E-F7F0-48C8-BA58-F7583261569B}" type="pres">
      <dgm:prSet presAssocID="{38A56EC4-C0DA-4BD8-8D63-AC8CAA283E34}" presName="iconBgRect" presStyleLbl="bgShp" presStyleIdx="0" presStyleCnt="4"/>
      <dgm:spPr/>
    </dgm:pt>
    <dgm:pt modelId="{A6386528-EE2E-4D11-B954-102C059AAC2E}" type="pres">
      <dgm:prSet presAssocID="{38A56EC4-C0DA-4BD8-8D63-AC8CAA283E34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ngranajes"/>
        </a:ext>
      </dgm:extLst>
    </dgm:pt>
    <dgm:pt modelId="{C47B5951-E7F6-42A9-AF9D-ACEBE69CEC94}" type="pres">
      <dgm:prSet presAssocID="{38A56EC4-C0DA-4BD8-8D63-AC8CAA283E34}" presName="spaceRect" presStyleCnt="0"/>
      <dgm:spPr/>
    </dgm:pt>
    <dgm:pt modelId="{B957928B-B153-4B6A-AD5B-453A4D6608A4}" type="pres">
      <dgm:prSet presAssocID="{38A56EC4-C0DA-4BD8-8D63-AC8CAA283E34}" presName="textRect" presStyleLbl="revTx" presStyleIdx="0" presStyleCnt="4">
        <dgm:presLayoutVars>
          <dgm:chMax val="1"/>
          <dgm:chPref val="1"/>
        </dgm:presLayoutVars>
      </dgm:prSet>
      <dgm:spPr/>
    </dgm:pt>
    <dgm:pt modelId="{5EB140DE-204B-4A56-99A0-E8B9E0593A3F}" type="pres">
      <dgm:prSet presAssocID="{525F4182-B94A-4111-AA53-3A16FFDFD6D6}" presName="sibTrans" presStyleLbl="sibTrans2D1" presStyleIdx="0" presStyleCnt="0"/>
      <dgm:spPr/>
    </dgm:pt>
    <dgm:pt modelId="{FD75503E-29C0-45D9-91F4-DF68A4775D23}" type="pres">
      <dgm:prSet presAssocID="{A7C04EBA-60B8-43C5-B169-DF212B39F855}" presName="compNode" presStyleCnt="0"/>
      <dgm:spPr/>
    </dgm:pt>
    <dgm:pt modelId="{E1E1296D-3C16-4D41-AD1F-DC0D8527A7BF}" type="pres">
      <dgm:prSet presAssocID="{A7C04EBA-60B8-43C5-B169-DF212B39F855}" presName="iconBgRect" presStyleLbl="bgShp" presStyleIdx="1" presStyleCnt="4"/>
      <dgm:spPr/>
    </dgm:pt>
    <dgm:pt modelId="{173A96D2-4E7B-4CE0-A6C4-07BAD4340FD0}" type="pres">
      <dgm:prSet presAssocID="{A7C04EBA-60B8-43C5-B169-DF212B39F855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inero"/>
        </a:ext>
      </dgm:extLst>
    </dgm:pt>
    <dgm:pt modelId="{D7345DFD-C2CF-4C9E-ACBD-06B6812F4621}" type="pres">
      <dgm:prSet presAssocID="{A7C04EBA-60B8-43C5-B169-DF212B39F855}" presName="spaceRect" presStyleCnt="0"/>
      <dgm:spPr/>
    </dgm:pt>
    <dgm:pt modelId="{B0718800-8DFF-4724-B81C-024583E4178B}" type="pres">
      <dgm:prSet presAssocID="{A7C04EBA-60B8-43C5-B169-DF212B39F855}" presName="textRect" presStyleLbl="revTx" presStyleIdx="1" presStyleCnt="4">
        <dgm:presLayoutVars>
          <dgm:chMax val="1"/>
          <dgm:chPref val="1"/>
        </dgm:presLayoutVars>
      </dgm:prSet>
      <dgm:spPr/>
    </dgm:pt>
    <dgm:pt modelId="{B926F310-DDBF-41C5-BBEF-DA644E34D233}" type="pres">
      <dgm:prSet presAssocID="{E592BFAA-DD10-4478-9BEC-0BC6DF6E4359}" presName="sibTrans" presStyleLbl="sibTrans2D1" presStyleIdx="0" presStyleCnt="0"/>
      <dgm:spPr/>
    </dgm:pt>
    <dgm:pt modelId="{ED4A9961-5EE2-40E9-9F45-691DD536E2C6}" type="pres">
      <dgm:prSet presAssocID="{7D9BF9DC-818C-4DF1-8178-5DF51E6D317A}" presName="compNode" presStyleCnt="0"/>
      <dgm:spPr/>
    </dgm:pt>
    <dgm:pt modelId="{3EED84EF-B115-411C-B2F8-7F2DAF6E4F21}" type="pres">
      <dgm:prSet presAssocID="{7D9BF9DC-818C-4DF1-8178-5DF51E6D317A}" presName="iconBgRect" presStyleLbl="bgShp" presStyleIdx="2" presStyleCnt="4"/>
      <dgm:spPr/>
    </dgm:pt>
    <dgm:pt modelId="{BD23C76A-E3D5-43E5-BDD5-3EC415450FF9}" type="pres">
      <dgm:prSet presAssocID="{7D9BF9DC-818C-4DF1-8178-5DF51E6D317A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rca de verificación"/>
        </a:ext>
      </dgm:extLst>
    </dgm:pt>
    <dgm:pt modelId="{1B6D7B6D-5836-4C97-89F5-67EDB76BF70B}" type="pres">
      <dgm:prSet presAssocID="{7D9BF9DC-818C-4DF1-8178-5DF51E6D317A}" presName="spaceRect" presStyleCnt="0"/>
      <dgm:spPr/>
    </dgm:pt>
    <dgm:pt modelId="{975768A2-1DAB-4F04-8606-4D0FA7EBF2AF}" type="pres">
      <dgm:prSet presAssocID="{7D9BF9DC-818C-4DF1-8178-5DF51E6D317A}" presName="textRect" presStyleLbl="revTx" presStyleIdx="2" presStyleCnt="4">
        <dgm:presLayoutVars>
          <dgm:chMax val="1"/>
          <dgm:chPref val="1"/>
        </dgm:presLayoutVars>
      </dgm:prSet>
      <dgm:spPr/>
    </dgm:pt>
    <dgm:pt modelId="{DCC6070E-53A7-4A58-93DE-E729F1C56E6C}" type="pres">
      <dgm:prSet presAssocID="{83906BAE-2CFA-4A8D-97C6-A865860541E5}" presName="sibTrans" presStyleLbl="sibTrans2D1" presStyleIdx="0" presStyleCnt="0"/>
      <dgm:spPr/>
    </dgm:pt>
    <dgm:pt modelId="{DD0B4D60-460E-4D27-8780-43E919D3603C}" type="pres">
      <dgm:prSet presAssocID="{BB83B488-8FAD-4C10-AB7D-1172FD7FABCE}" presName="compNode" presStyleCnt="0"/>
      <dgm:spPr/>
    </dgm:pt>
    <dgm:pt modelId="{ACB1D15E-F123-432E-9AF6-79CB2B6CAA98}" type="pres">
      <dgm:prSet presAssocID="{BB83B488-8FAD-4C10-AB7D-1172FD7FABCE}" presName="iconBgRect" presStyleLbl="bgShp" presStyleIdx="3" presStyleCnt="4"/>
      <dgm:spPr/>
    </dgm:pt>
    <dgm:pt modelId="{694C5DF7-F1E9-4EE2-AC71-61B7F8240687}" type="pres">
      <dgm:prSet presAssocID="{BB83B488-8FAD-4C10-AB7D-1172FD7FABCE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Usuarios"/>
        </a:ext>
      </dgm:extLst>
    </dgm:pt>
    <dgm:pt modelId="{A10F2415-37AD-48B5-94F6-9C79EDB29B78}" type="pres">
      <dgm:prSet presAssocID="{BB83B488-8FAD-4C10-AB7D-1172FD7FABCE}" presName="spaceRect" presStyleCnt="0"/>
      <dgm:spPr/>
    </dgm:pt>
    <dgm:pt modelId="{DD8A8E8F-B62E-48F8-B022-6AD238648AB1}" type="pres">
      <dgm:prSet presAssocID="{BB83B488-8FAD-4C10-AB7D-1172FD7FABCE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39BEC907-D3B9-4DE7-8DA5-F4E79A2A1B25}" type="presOf" srcId="{E92F31B4-A6C5-4663-9573-BD7D49B1F1C7}" destId="{1AECB40B-06FF-4120-9ABB-672ED301879C}" srcOrd="0" destOrd="0" presId="urn:microsoft.com/office/officeart/2018/2/layout/IconCircleList"/>
    <dgm:cxn modelId="{58D53016-98D5-4206-AF52-EF70A96477E8}" type="presOf" srcId="{E592BFAA-DD10-4478-9BEC-0BC6DF6E4359}" destId="{B926F310-DDBF-41C5-BBEF-DA644E34D233}" srcOrd="0" destOrd="0" presId="urn:microsoft.com/office/officeart/2018/2/layout/IconCircleList"/>
    <dgm:cxn modelId="{8B54C51A-711B-4220-8A4F-8B96689AE2B9}" srcId="{E92F31B4-A6C5-4663-9573-BD7D49B1F1C7}" destId="{7D9BF9DC-818C-4DF1-8178-5DF51E6D317A}" srcOrd="2" destOrd="0" parTransId="{DFDE01E6-FCB2-4A87-AFA8-41F6705DB88D}" sibTransId="{83906BAE-2CFA-4A8D-97C6-A865860541E5}"/>
    <dgm:cxn modelId="{A8E62931-051A-485B-A2BB-6ECB5D61A433}" type="presOf" srcId="{83906BAE-2CFA-4A8D-97C6-A865860541E5}" destId="{DCC6070E-53A7-4A58-93DE-E729F1C56E6C}" srcOrd="0" destOrd="0" presId="urn:microsoft.com/office/officeart/2018/2/layout/IconCircleList"/>
    <dgm:cxn modelId="{C7229933-D22F-4001-BD55-46184AE4A681}" type="presOf" srcId="{BB83B488-8FAD-4C10-AB7D-1172FD7FABCE}" destId="{DD8A8E8F-B62E-48F8-B022-6AD238648AB1}" srcOrd="0" destOrd="0" presId="urn:microsoft.com/office/officeart/2018/2/layout/IconCircleList"/>
    <dgm:cxn modelId="{A9A20F42-8EE2-4381-B4F3-AD2E127B268F}" type="presOf" srcId="{A7C04EBA-60B8-43C5-B169-DF212B39F855}" destId="{B0718800-8DFF-4724-B81C-024583E4178B}" srcOrd="0" destOrd="0" presId="urn:microsoft.com/office/officeart/2018/2/layout/IconCircleList"/>
    <dgm:cxn modelId="{68BD9270-69E8-4387-894A-8BA1D15B7372}" type="presOf" srcId="{38A56EC4-C0DA-4BD8-8D63-AC8CAA283E34}" destId="{B957928B-B153-4B6A-AD5B-453A4D6608A4}" srcOrd="0" destOrd="0" presId="urn:microsoft.com/office/officeart/2018/2/layout/IconCircleList"/>
    <dgm:cxn modelId="{938DE372-06EC-48F5-8F4A-F3BB6EFB7AD7}" srcId="{E92F31B4-A6C5-4663-9573-BD7D49B1F1C7}" destId="{38A56EC4-C0DA-4BD8-8D63-AC8CAA283E34}" srcOrd="0" destOrd="0" parTransId="{0A86BB80-DC30-4881-AE70-AB665FF72850}" sibTransId="{525F4182-B94A-4111-AA53-3A16FFDFD6D6}"/>
    <dgm:cxn modelId="{A0804276-F4DE-4EFE-BF54-33C20A442459}" type="presOf" srcId="{7D9BF9DC-818C-4DF1-8178-5DF51E6D317A}" destId="{975768A2-1DAB-4F04-8606-4D0FA7EBF2AF}" srcOrd="0" destOrd="0" presId="urn:microsoft.com/office/officeart/2018/2/layout/IconCircleList"/>
    <dgm:cxn modelId="{2D8CA4DF-ACF6-4BA6-93ED-6E0B85DFC2D3}" type="presOf" srcId="{525F4182-B94A-4111-AA53-3A16FFDFD6D6}" destId="{5EB140DE-204B-4A56-99A0-E8B9E0593A3F}" srcOrd="0" destOrd="0" presId="urn:microsoft.com/office/officeart/2018/2/layout/IconCircleList"/>
    <dgm:cxn modelId="{D7B9B8FB-6CC4-433A-A303-3062C807A857}" srcId="{E92F31B4-A6C5-4663-9573-BD7D49B1F1C7}" destId="{BB83B488-8FAD-4C10-AB7D-1172FD7FABCE}" srcOrd="3" destOrd="0" parTransId="{A5F3019B-BC84-4F7D-A235-9053D26AF074}" sibTransId="{31AAAFDD-83B6-4496-8ED6-AEE575D10264}"/>
    <dgm:cxn modelId="{D2A251FF-1B6B-4ECB-9762-6C99AE34BF8C}" srcId="{E92F31B4-A6C5-4663-9573-BD7D49B1F1C7}" destId="{A7C04EBA-60B8-43C5-B169-DF212B39F855}" srcOrd="1" destOrd="0" parTransId="{86472F97-4F91-467E-B59B-071778144F40}" sibTransId="{E592BFAA-DD10-4478-9BEC-0BC6DF6E4359}"/>
    <dgm:cxn modelId="{633FA2F1-CF37-4BE9-987D-73B61C1D607A}" type="presParOf" srcId="{1AECB40B-06FF-4120-9ABB-672ED301879C}" destId="{F3907DD5-60CC-4D43-A050-4C57638D2F9A}" srcOrd="0" destOrd="0" presId="urn:microsoft.com/office/officeart/2018/2/layout/IconCircleList"/>
    <dgm:cxn modelId="{CE1E107D-CD7F-4E76-85F8-4D2505CA0389}" type="presParOf" srcId="{F3907DD5-60CC-4D43-A050-4C57638D2F9A}" destId="{667486DD-37A2-480D-9B5F-E3231719FA7B}" srcOrd="0" destOrd="0" presId="urn:microsoft.com/office/officeart/2018/2/layout/IconCircleList"/>
    <dgm:cxn modelId="{D70F789A-C6EF-41BA-A75B-90A1296639DF}" type="presParOf" srcId="{667486DD-37A2-480D-9B5F-E3231719FA7B}" destId="{E1F9125E-F7F0-48C8-BA58-F7583261569B}" srcOrd="0" destOrd="0" presId="urn:microsoft.com/office/officeart/2018/2/layout/IconCircleList"/>
    <dgm:cxn modelId="{4DC04456-A635-468F-89C7-2930C72BCB22}" type="presParOf" srcId="{667486DD-37A2-480D-9B5F-E3231719FA7B}" destId="{A6386528-EE2E-4D11-B954-102C059AAC2E}" srcOrd="1" destOrd="0" presId="urn:microsoft.com/office/officeart/2018/2/layout/IconCircleList"/>
    <dgm:cxn modelId="{C7ECEBC7-4CB2-4D8D-B976-1E97695A2506}" type="presParOf" srcId="{667486DD-37A2-480D-9B5F-E3231719FA7B}" destId="{C47B5951-E7F6-42A9-AF9D-ACEBE69CEC94}" srcOrd="2" destOrd="0" presId="urn:microsoft.com/office/officeart/2018/2/layout/IconCircleList"/>
    <dgm:cxn modelId="{82CA4992-0349-4B91-BD4E-6BD9183DA015}" type="presParOf" srcId="{667486DD-37A2-480D-9B5F-E3231719FA7B}" destId="{B957928B-B153-4B6A-AD5B-453A4D6608A4}" srcOrd="3" destOrd="0" presId="urn:microsoft.com/office/officeart/2018/2/layout/IconCircleList"/>
    <dgm:cxn modelId="{3E552A43-C193-41A6-B9D8-767A1483C93C}" type="presParOf" srcId="{F3907DD5-60CC-4D43-A050-4C57638D2F9A}" destId="{5EB140DE-204B-4A56-99A0-E8B9E0593A3F}" srcOrd="1" destOrd="0" presId="urn:microsoft.com/office/officeart/2018/2/layout/IconCircleList"/>
    <dgm:cxn modelId="{E2E538D6-80C3-4579-9DDC-0F8A616896C1}" type="presParOf" srcId="{F3907DD5-60CC-4D43-A050-4C57638D2F9A}" destId="{FD75503E-29C0-45D9-91F4-DF68A4775D23}" srcOrd="2" destOrd="0" presId="urn:microsoft.com/office/officeart/2018/2/layout/IconCircleList"/>
    <dgm:cxn modelId="{8B23CEF1-C4CF-40C5-A835-207571F2CD03}" type="presParOf" srcId="{FD75503E-29C0-45D9-91F4-DF68A4775D23}" destId="{E1E1296D-3C16-4D41-AD1F-DC0D8527A7BF}" srcOrd="0" destOrd="0" presId="urn:microsoft.com/office/officeart/2018/2/layout/IconCircleList"/>
    <dgm:cxn modelId="{941E4ECC-2B91-419B-961B-20A83B7E9091}" type="presParOf" srcId="{FD75503E-29C0-45D9-91F4-DF68A4775D23}" destId="{173A96D2-4E7B-4CE0-A6C4-07BAD4340FD0}" srcOrd="1" destOrd="0" presId="urn:microsoft.com/office/officeart/2018/2/layout/IconCircleList"/>
    <dgm:cxn modelId="{FFCE3A18-75F6-4C9A-BCF7-B43206523C6C}" type="presParOf" srcId="{FD75503E-29C0-45D9-91F4-DF68A4775D23}" destId="{D7345DFD-C2CF-4C9E-ACBD-06B6812F4621}" srcOrd="2" destOrd="0" presId="urn:microsoft.com/office/officeart/2018/2/layout/IconCircleList"/>
    <dgm:cxn modelId="{1729A51F-5A7F-41E6-BEC7-498C9F1D774C}" type="presParOf" srcId="{FD75503E-29C0-45D9-91F4-DF68A4775D23}" destId="{B0718800-8DFF-4724-B81C-024583E4178B}" srcOrd="3" destOrd="0" presId="urn:microsoft.com/office/officeart/2018/2/layout/IconCircleList"/>
    <dgm:cxn modelId="{1896CDB6-AE76-493E-883B-9CDCE2D33C65}" type="presParOf" srcId="{F3907DD5-60CC-4D43-A050-4C57638D2F9A}" destId="{B926F310-DDBF-41C5-BBEF-DA644E34D233}" srcOrd="3" destOrd="0" presId="urn:microsoft.com/office/officeart/2018/2/layout/IconCircleList"/>
    <dgm:cxn modelId="{C9836155-DD55-4BE2-BE9E-08216471347E}" type="presParOf" srcId="{F3907DD5-60CC-4D43-A050-4C57638D2F9A}" destId="{ED4A9961-5EE2-40E9-9F45-691DD536E2C6}" srcOrd="4" destOrd="0" presId="urn:microsoft.com/office/officeart/2018/2/layout/IconCircleList"/>
    <dgm:cxn modelId="{D965E1BE-6C8C-4590-B338-DA4F80C22ECE}" type="presParOf" srcId="{ED4A9961-5EE2-40E9-9F45-691DD536E2C6}" destId="{3EED84EF-B115-411C-B2F8-7F2DAF6E4F21}" srcOrd="0" destOrd="0" presId="urn:microsoft.com/office/officeart/2018/2/layout/IconCircleList"/>
    <dgm:cxn modelId="{6459AB55-0979-4B73-956D-928A7F34D966}" type="presParOf" srcId="{ED4A9961-5EE2-40E9-9F45-691DD536E2C6}" destId="{BD23C76A-E3D5-43E5-BDD5-3EC415450FF9}" srcOrd="1" destOrd="0" presId="urn:microsoft.com/office/officeart/2018/2/layout/IconCircleList"/>
    <dgm:cxn modelId="{5B5F0032-61C1-4D32-A41E-28A3B9A706E8}" type="presParOf" srcId="{ED4A9961-5EE2-40E9-9F45-691DD536E2C6}" destId="{1B6D7B6D-5836-4C97-89F5-67EDB76BF70B}" srcOrd="2" destOrd="0" presId="urn:microsoft.com/office/officeart/2018/2/layout/IconCircleList"/>
    <dgm:cxn modelId="{19D92D78-9E36-423D-A544-64F6230EA536}" type="presParOf" srcId="{ED4A9961-5EE2-40E9-9F45-691DD536E2C6}" destId="{975768A2-1DAB-4F04-8606-4D0FA7EBF2AF}" srcOrd="3" destOrd="0" presId="urn:microsoft.com/office/officeart/2018/2/layout/IconCircleList"/>
    <dgm:cxn modelId="{886993CA-0F71-4E9F-B575-C7F61617CC14}" type="presParOf" srcId="{F3907DD5-60CC-4D43-A050-4C57638D2F9A}" destId="{DCC6070E-53A7-4A58-93DE-E729F1C56E6C}" srcOrd="5" destOrd="0" presId="urn:microsoft.com/office/officeart/2018/2/layout/IconCircleList"/>
    <dgm:cxn modelId="{46D71138-BAB1-4B77-AC3C-BD4F612EFA1D}" type="presParOf" srcId="{F3907DD5-60CC-4D43-A050-4C57638D2F9A}" destId="{DD0B4D60-460E-4D27-8780-43E919D3603C}" srcOrd="6" destOrd="0" presId="urn:microsoft.com/office/officeart/2018/2/layout/IconCircleList"/>
    <dgm:cxn modelId="{C5E390AA-6C83-4F4E-85AE-F308EBAB3678}" type="presParOf" srcId="{DD0B4D60-460E-4D27-8780-43E919D3603C}" destId="{ACB1D15E-F123-432E-9AF6-79CB2B6CAA98}" srcOrd="0" destOrd="0" presId="urn:microsoft.com/office/officeart/2018/2/layout/IconCircleList"/>
    <dgm:cxn modelId="{7DF0DB43-D84A-48D4-9C02-6F955E75E3B3}" type="presParOf" srcId="{DD0B4D60-460E-4D27-8780-43E919D3603C}" destId="{694C5DF7-F1E9-4EE2-AC71-61B7F8240687}" srcOrd="1" destOrd="0" presId="urn:microsoft.com/office/officeart/2018/2/layout/IconCircleList"/>
    <dgm:cxn modelId="{A2E1CEEC-C227-48A1-A3C3-D630F5D69643}" type="presParOf" srcId="{DD0B4D60-460E-4D27-8780-43E919D3603C}" destId="{A10F2415-37AD-48B5-94F6-9C79EDB29B78}" srcOrd="2" destOrd="0" presId="urn:microsoft.com/office/officeart/2018/2/layout/IconCircleList"/>
    <dgm:cxn modelId="{DF4634BF-F522-4F81-B458-0D0948646159}" type="presParOf" srcId="{DD0B4D60-460E-4D27-8780-43E919D3603C}" destId="{DD8A8E8F-B62E-48F8-B022-6AD238648AB1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F9125E-F7F0-48C8-BA58-F7583261569B}">
      <dsp:nvSpPr>
        <dsp:cNvPr id="0" name=""/>
        <dsp:cNvSpPr/>
      </dsp:nvSpPr>
      <dsp:spPr>
        <a:xfrm>
          <a:off x="1913" y="223472"/>
          <a:ext cx="1455362" cy="1455362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386528-EE2E-4D11-B954-102C059AAC2E}">
      <dsp:nvSpPr>
        <dsp:cNvPr id="0" name=""/>
        <dsp:cNvSpPr/>
      </dsp:nvSpPr>
      <dsp:spPr>
        <a:xfrm>
          <a:off x="307540" y="529098"/>
          <a:ext cx="844110" cy="84411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57928B-B153-4B6A-AD5B-453A4D6608A4}">
      <dsp:nvSpPr>
        <dsp:cNvPr id="0" name=""/>
        <dsp:cNvSpPr/>
      </dsp:nvSpPr>
      <dsp:spPr>
        <a:xfrm>
          <a:off x="1769139" y="223472"/>
          <a:ext cx="3430496" cy="14553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300" b="1" i="0" kern="1200"/>
            <a:t>Reducción </a:t>
          </a:r>
          <a:r>
            <a:rPr lang="es-ES" sz="2300" i="0" kern="1200"/>
            <a:t>de </a:t>
          </a:r>
          <a:r>
            <a:rPr lang="es-ES" sz="2300" b="1" i="0" kern="1200"/>
            <a:t>tiempo</a:t>
          </a:r>
          <a:r>
            <a:rPr lang="es-ES" sz="2300" i="0" kern="1200"/>
            <a:t> por la </a:t>
          </a:r>
          <a:r>
            <a:rPr lang="es-ES" sz="2300" b="1" i="0" kern="1200"/>
            <a:t>automatización </a:t>
          </a:r>
          <a:r>
            <a:rPr lang="es-ES" sz="2300" i="0" kern="1200"/>
            <a:t>de procesos o </a:t>
          </a:r>
          <a:r>
            <a:rPr lang="es-ES" sz="2300" b="1" i="0" kern="1200"/>
            <a:t>simplificación</a:t>
          </a:r>
          <a:endParaRPr lang="en-US" sz="2300" kern="1200"/>
        </a:p>
      </dsp:txBody>
      <dsp:txXfrm>
        <a:off x="1769139" y="223472"/>
        <a:ext cx="3430496" cy="1455362"/>
      </dsp:txXfrm>
    </dsp:sp>
    <dsp:sp modelId="{E1E1296D-3C16-4D41-AD1F-DC0D8527A7BF}">
      <dsp:nvSpPr>
        <dsp:cNvPr id="0" name=""/>
        <dsp:cNvSpPr/>
      </dsp:nvSpPr>
      <dsp:spPr>
        <a:xfrm>
          <a:off x="5797374" y="223472"/>
          <a:ext cx="1455362" cy="1455362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3A96D2-4E7B-4CE0-A6C4-07BAD4340FD0}">
      <dsp:nvSpPr>
        <dsp:cNvPr id="0" name=""/>
        <dsp:cNvSpPr/>
      </dsp:nvSpPr>
      <dsp:spPr>
        <a:xfrm>
          <a:off x="6103000" y="529098"/>
          <a:ext cx="844110" cy="84411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718800-8DFF-4724-B81C-024583E4178B}">
      <dsp:nvSpPr>
        <dsp:cNvPr id="0" name=""/>
        <dsp:cNvSpPr/>
      </dsp:nvSpPr>
      <dsp:spPr>
        <a:xfrm>
          <a:off x="7564600" y="223472"/>
          <a:ext cx="3430496" cy="14553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300" b="1" kern="1200"/>
            <a:t>Reducción</a:t>
          </a:r>
          <a:r>
            <a:rPr lang="es-ES" sz="2300" kern="1200"/>
            <a:t> de </a:t>
          </a:r>
          <a:r>
            <a:rPr lang="es-ES" sz="2300" b="1" kern="1200"/>
            <a:t>gastos</a:t>
          </a:r>
          <a:r>
            <a:rPr lang="es-ES" sz="2300" kern="1200"/>
            <a:t> al utilizar programas que puedan administrar múltiples tareas</a:t>
          </a:r>
          <a:endParaRPr lang="en-US" sz="2300" kern="1200"/>
        </a:p>
      </dsp:txBody>
      <dsp:txXfrm>
        <a:off x="7564600" y="223472"/>
        <a:ext cx="3430496" cy="1455362"/>
      </dsp:txXfrm>
    </dsp:sp>
    <dsp:sp modelId="{3EED84EF-B115-411C-B2F8-7F2DAF6E4F21}">
      <dsp:nvSpPr>
        <dsp:cNvPr id="0" name=""/>
        <dsp:cNvSpPr/>
      </dsp:nvSpPr>
      <dsp:spPr>
        <a:xfrm>
          <a:off x="1913" y="2366549"/>
          <a:ext cx="1455362" cy="1455362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23C76A-E3D5-43E5-BDD5-3EC415450FF9}">
      <dsp:nvSpPr>
        <dsp:cNvPr id="0" name=""/>
        <dsp:cNvSpPr/>
      </dsp:nvSpPr>
      <dsp:spPr>
        <a:xfrm>
          <a:off x="307540" y="2672175"/>
          <a:ext cx="844110" cy="84411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5768A2-1DAB-4F04-8606-4D0FA7EBF2AF}">
      <dsp:nvSpPr>
        <dsp:cNvPr id="0" name=""/>
        <dsp:cNvSpPr/>
      </dsp:nvSpPr>
      <dsp:spPr>
        <a:xfrm>
          <a:off x="1769139" y="2366549"/>
          <a:ext cx="3430496" cy="14553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300" b="1" kern="1200"/>
            <a:t>Toma</a:t>
          </a:r>
          <a:r>
            <a:rPr lang="es-ES" sz="2300" kern="1200"/>
            <a:t> de </a:t>
          </a:r>
          <a:r>
            <a:rPr lang="es-ES" sz="2300" b="1" kern="1200"/>
            <a:t>decisiones</a:t>
          </a:r>
          <a:r>
            <a:rPr lang="es-ES" sz="2300" kern="1200"/>
            <a:t> mejor informada gracias al registro de datos</a:t>
          </a:r>
          <a:endParaRPr lang="en-US" sz="2300" kern="1200"/>
        </a:p>
      </dsp:txBody>
      <dsp:txXfrm>
        <a:off x="1769139" y="2366549"/>
        <a:ext cx="3430496" cy="1455362"/>
      </dsp:txXfrm>
    </dsp:sp>
    <dsp:sp modelId="{ACB1D15E-F123-432E-9AF6-79CB2B6CAA98}">
      <dsp:nvSpPr>
        <dsp:cNvPr id="0" name=""/>
        <dsp:cNvSpPr/>
      </dsp:nvSpPr>
      <dsp:spPr>
        <a:xfrm>
          <a:off x="5797374" y="2366549"/>
          <a:ext cx="1455362" cy="1455362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4C5DF7-F1E9-4EE2-AC71-61B7F8240687}">
      <dsp:nvSpPr>
        <dsp:cNvPr id="0" name=""/>
        <dsp:cNvSpPr/>
      </dsp:nvSpPr>
      <dsp:spPr>
        <a:xfrm>
          <a:off x="6103000" y="2672175"/>
          <a:ext cx="844110" cy="84411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8A8E8F-B62E-48F8-B022-6AD238648AB1}">
      <dsp:nvSpPr>
        <dsp:cNvPr id="0" name=""/>
        <dsp:cNvSpPr/>
      </dsp:nvSpPr>
      <dsp:spPr>
        <a:xfrm>
          <a:off x="7564600" y="2366549"/>
          <a:ext cx="3430496" cy="14553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300" kern="1200"/>
            <a:t>Mayor </a:t>
          </a:r>
          <a:r>
            <a:rPr lang="es-ES" sz="2300" b="1" kern="1200"/>
            <a:t>control</a:t>
          </a:r>
          <a:r>
            <a:rPr lang="es-ES" sz="2300" kern="1200"/>
            <a:t> de las tareas realizadas y el flujo de trabajo de los colaboradores</a:t>
          </a:r>
          <a:endParaRPr lang="en-US" sz="2300" kern="1200"/>
        </a:p>
      </dsp:txBody>
      <dsp:txXfrm>
        <a:off x="7564600" y="2366549"/>
        <a:ext cx="3430496" cy="14553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6DF29B-D267-4473-B2B6-EA285CCAE301}" type="datetimeFigureOut">
              <a:rPr lang="es-MX" smtClean="0"/>
              <a:t>22/12/25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D736C7-A4DE-4B90-A555-594875D0E64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222386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E65D32-F2B6-D449-90B9-A7219BD98915}" type="slidenum">
              <a:rPr lang="es-MX" smtClean="0"/>
              <a:t>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098703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E65D32-F2B6-D449-90B9-A7219BD98915}" type="slidenum">
              <a:rPr lang="es-MX" smtClean="0"/>
              <a:t>16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078683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E65D32-F2B6-D449-90B9-A7219BD98915}" type="slidenum">
              <a:rPr lang="es-MX" smtClean="0"/>
              <a:t>17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6525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E65D32-F2B6-D449-90B9-A7219BD98915}" type="slidenum">
              <a:rPr lang="es-MX" smtClean="0"/>
              <a:t>18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100365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E65D32-F2B6-D449-90B9-A7219BD98915}" type="slidenum">
              <a:rPr lang="es-MX" smtClean="0"/>
              <a:t>20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103144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E65D32-F2B6-D449-90B9-A7219BD98915}" type="slidenum">
              <a:rPr lang="es-MX" smtClean="0"/>
              <a:t>21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740002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E65D32-F2B6-D449-90B9-A7219BD98915}" type="slidenum">
              <a:rPr lang="es-MX" smtClean="0"/>
              <a:t>22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491095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E65D32-F2B6-D449-90B9-A7219BD98915}" type="slidenum">
              <a:rPr lang="es-MX" smtClean="0"/>
              <a:t>23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622593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E65D32-F2B6-D449-90B9-A7219BD98915}" type="slidenum">
              <a:rPr lang="es-MX" smtClean="0"/>
              <a:t>24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033328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E65D32-F2B6-D449-90B9-A7219BD98915}" type="slidenum">
              <a:rPr lang="es-MX" smtClean="0"/>
              <a:t>25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368885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E65D32-F2B6-D449-90B9-A7219BD98915}" type="slidenum">
              <a:rPr lang="es-MX" smtClean="0"/>
              <a:t>26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55349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736C7-A4DE-4B90-A555-594875D0E642}" type="slidenum">
              <a:rPr lang="es-MX" smtClean="0"/>
              <a:t>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954822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E65D32-F2B6-D449-90B9-A7219BD98915}" type="slidenum">
              <a:rPr lang="es-MX" smtClean="0"/>
              <a:t>27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586472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E65D32-F2B6-D449-90B9-A7219BD98915}" type="slidenum">
              <a:rPr lang="es-MX" smtClean="0"/>
              <a:t>28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340119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E65D32-F2B6-D449-90B9-A7219BD98915}" type="slidenum">
              <a:rPr lang="es-MX" smtClean="0"/>
              <a:t>29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145477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E65D32-F2B6-D449-90B9-A7219BD98915}" type="slidenum">
              <a:rPr lang="es-MX" smtClean="0"/>
              <a:t>32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175970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1EFC0E-BC99-D9A7-A5E4-61DCB862D0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C307066E-AF40-65B9-250D-B3F677D3E0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83A4EB7D-41E2-BE2C-57B7-195FE056E2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1520D28-77E6-FA63-DEB8-EFD2BDF2BB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736C7-A4DE-4B90-A555-594875D0E642}" type="slidenum">
              <a:rPr lang="es-MX" smtClean="0"/>
              <a:t>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248192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E65D32-F2B6-D449-90B9-A7219BD98915}" type="slidenum">
              <a:rPr lang="es-MX" smtClean="0"/>
              <a:t>10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874770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8AFF70-04F9-6F7E-189A-83B637C403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C95E4C39-9798-6949-3D53-01241A1972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20D33550-4F58-10A4-DE26-58A204B55D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3D75187-A4E9-7414-1D08-8D2585A784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E65D32-F2B6-D449-90B9-A7219BD98915}" type="slidenum">
              <a:rPr lang="es-MX" smtClean="0"/>
              <a:t>11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530536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D49A66-2D63-1B84-6E13-609F7DCBE5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864B92B2-53E0-8DC6-228F-41311872B9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DE9A3AC9-1752-B4D7-EC82-483B7F8358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B1E8C66-812C-EDB1-36B0-2CE813227C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E65D32-F2B6-D449-90B9-A7219BD98915}" type="slidenum">
              <a:rPr lang="es-MX" smtClean="0"/>
              <a:t>12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970734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E65D32-F2B6-D449-90B9-A7219BD98915}" type="slidenum">
              <a:rPr lang="es-MX" smtClean="0"/>
              <a:t>13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347165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E65D32-F2B6-D449-90B9-A7219BD98915}" type="slidenum">
              <a:rPr lang="es-MX" smtClean="0"/>
              <a:t>14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398864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E65D32-F2B6-D449-90B9-A7219BD98915}" type="slidenum">
              <a:rPr lang="es-MX" smtClean="0"/>
              <a:t>15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330066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AFCDC6-F86D-D64F-B263-6449400970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5FDC465-43E0-8479-3496-297A0DB58F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DBFC9CB-387F-FE0C-D995-8953153F4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E3D66-1281-43F4-AF23-07EC63917295}" type="datetimeFigureOut">
              <a:rPr lang="es-MX" smtClean="0"/>
              <a:t>22/12/25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C4C9B69-3261-FDEF-ACE2-6AFD2205A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888BD15-2948-4352-0139-8F7E1E90F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FC99-ED30-4E3E-A399-B530605C223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604755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77FD12-B86C-FD55-977D-8A1288E37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A545F7F-9B79-092B-5305-396B770068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846322F-76B3-8EE3-795E-C72575C18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E3D66-1281-43F4-AF23-07EC63917295}" type="datetimeFigureOut">
              <a:rPr lang="es-MX" smtClean="0"/>
              <a:t>22/12/25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27CE98E-92E2-A2F2-C29A-174AC96DF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B833C1B-A633-8F4C-9086-6294818F1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FC99-ED30-4E3E-A399-B530605C223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548381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49F7B8F-178E-CC6C-D21B-D7085CB860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391FA41-D04C-F6A8-B829-DE5C2963B3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AFA0838-A6AA-1BED-3BE3-CF3383B64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E3D66-1281-43F4-AF23-07EC63917295}" type="datetimeFigureOut">
              <a:rPr lang="es-MX" smtClean="0"/>
              <a:t>22/12/25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CE144CC-3F42-BF1B-679A-E41166D4F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1E622CA-9240-D2DA-0261-382B5C9B7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FC99-ED30-4E3E-A399-B530605C223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722396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F515BA-85AB-0BF9-C695-C23BCD5A62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BAF49E4-BD75-D80F-F9DA-4BA9329546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51736CA-5A0A-76EF-7B5D-B104B578A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E3D66-1281-43F4-AF23-07EC63917295}" type="datetimeFigureOut">
              <a:rPr lang="es-MX" smtClean="0"/>
              <a:t>22/12/25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04186F2-8DFA-6F46-9B67-B530F5714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7A82F9A-3C2F-8172-F5B1-3D62E16C0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FC99-ED30-4E3E-A399-B530605C223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95340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63624F-8EA2-054A-034D-9905A3EC2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705A72D-2CA5-6646-74F2-26345C944C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030DCD5-EF90-06F8-392D-F3D289C4B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E3D66-1281-43F4-AF23-07EC63917295}" type="datetimeFigureOut">
              <a:rPr lang="es-MX" smtClean="0"/>
              <a:t>22/12/25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7E578A8-DDBF-D44D-7704-2E65AC22A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C920AD3-2781-5FAE-C26E-13A91CC4A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FC99-ED30-4E3E-A399-B530605C223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22595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5311CD-C875-D23E-0DAF-AEA6C2A45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824A458-895B-F479-59C8-75910A60A4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ED063C0-E4FA-845C-18D0-836A1B43DF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F2630E8-D010-3EAF-0FFF-F6750ED46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E3D66-1281-43F4-AF23-07EC63917295}" type="datetimeFigureOut">
              <a:rPr lang="es-MX" smtClean="0"/>
              <a:t>22/12/25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D5AA159-E6F1-EB47-E032-03DA19E2E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16EDE9D-BB43-A65C-99A7-66591FA11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FC99-ED30-4E3E-A399-B530605C223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732853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6B18AE-666F-A781-0397-369FBA96A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223DE04-F573-D261-4168-9EF3525AA1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3601ACF-B075-9EA4-6A4D-1C080A7D07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650E272-7F59-3260-9BB8-B00C159907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3A5A9E3-43BF-9E69-3AD9-0D0B9C3BE1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A79713A-A6B1-7F8D-E05A-AE58A0B0E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E3D66-1281-43F4-AF23-07EC63917295}" type="datetimeFigureOut">
              <a:rPr lang="es-MX" smtClean="0"/>
              <a:t>22/12/25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A84B560-8884-26CB-5566-62AC33130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85D2069-AA89-1822-649F-0450CC109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FC99-ED30-4E3E-A399-B530605C223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41223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CAB784-09BB-AC30-02F2-FFF55465A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A260DE7-AF3E-528C-E339-BD726FEFF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E3D66-1281-43F4-AF23-07EC63917295}" type="datetimeFigureOut">
              <a:rPr lang="es-MX" smtClean="0"/>
              <a:t>22/12/25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3FDEE53-C488-9B8A-45B5-FB79D6C37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DDAB0A9-5783-C4DF-C678-48068515F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FC99-ED30-4E3E-A399-B530605C223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574144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5D62296-F6D4-D22E-4CDF-20C379D04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E3D66-1281-43F4-AF23-07EC63917295}" type="datetimeFigureOut">
              <a:rPr lang="es-MX" smtClean="0"/>
              <a:t>22/12/25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F578C71A-B41A-CFA5-076E-90EECF65F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FEF1EAF-C35E-A0AA-74EC-304703425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FC99-ED30-4E3E-A399-B530605C223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6009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9521C8-951E-1461-9EFA-3780BC615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8096F27-692B-014B-1E66-45148F7DE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DB23DC4-30BB-48E6-366D-45BA111428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A1033A9-E7C0-5038-B9F6-5DF28FC83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E3D66-1281-43F4-AF23-07EC63917295}" type="datetimeFigureOut">
              <a:rPr lang="es-MX" smtClean="0"/>
              <a:t>22/12/25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58C035B-797C-E9AD-C41E-8070190C9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4ED186E-B64D-9D71-5392-5920F18CF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FC99-ED30-4E3E-A399-B530605C223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51919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E5F783-FE4C-C09F-4BA3-91D876299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75545C0-B7A2-15D2-CF3A-AEB118C218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B561995-10ED-5161-9122-E0A15A3EB6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A2F049B-8179-EA7C-C523-0D827334F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E3D66-1281-43F4-AF23-07EC63917295}" type="datetimeFigureOut">
              <a:rPr lang="es-MX" smtClean="0"/>
              <a:t>22/12/25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ABB53AB-D5A8-9028-1F28-8543B690C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9B75BE0-B89F-3455-32B2-6B6CB940A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FC99-ED30-4E3E-A399-B530605C223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54238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8A5E6E35-8750-0AD3-8D86-3286DC98F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5093F3F-F0CB-0471-5F09-048CF68D27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FAD1220-FA77-0F9A-C5FF-509BA08933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E0E3D66-1281-43F4-AF23-07EC63917295}" type="datetimeFigureOut">
              <a:rPr lang="es-MX" smtClean="0"/>
              <a:t>22/12/25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C46A2ED-9E53-BDB1-F906-AF1371AF20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B22BE7C-B8F3-16FC-7D21-9C5C3C5C30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A66FC99-ED30-4E3E-A399-B530605C223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40915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conocimiento.blob.core.windows.net/conocimiento/MicroSitio/Manual_Instalacion_CONTPAQi.pdf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C83A21CD-E8E4-E448-A6E9-1BE98CDE92F2}"/>
              </a:ext>
            </a:extLst>
          </p:cNvPr>
          <p:cNvSpPr/>
          <p:nvPr/>
        </p:nvSpPr>
        <p:spPr>
          <a:xfrm flipV="1">
            <a:off x="0" y="5966846"/>
            <a:ext cx="12192000" cy="891153"/>
          </a:xfrm>
          <a:prstGeom prst="rect">
            <a:avLst/>
          </a:prstGeom>
          <a:gradFill>
            <a:gsLst>
              <a:gs pos="0">
                <a:srgbClr val="20BBEE"/>
              </a:gs>
              <a:gs pos="100000">
                <a:srgbClr val="003A7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552F662-A904-EAAD-5E93-CED4D1CA2F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342" y="1873559"/>
            <a:ext cx="7639315" cy="295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3224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ángulo 16">
            <a:extLst>
              <a:ext uri="{FF2B5EF4-FFF2-40B4-BE49-F238E27FC236}">
                <a16:creationId xmlns:a16="http://schemas.microsoft.com/office/drawing/2014/main" id="{D4F36E45-A237-2846-A3DE-275946A416EB}"/>
              </a:ext>
            </a:extLst>
          </p:cNvPr>
          <p:cNvSpPr/>
          <p:nvPr/>
        </p:nvSpPr>
        <p:spPr>
          <a:xfrm>
            <a:off x="0" y="0"/>
            <a:ext cx="12192000" cy="1153466"/>
          </a:xfrm>
          <a:prstGeom prst="rect">
            <a:avLst/>
          </a:prstGeom>
          <a:gradFill>
            <a:gsLst>
              <a:gs pos="0">
                <a:srgbClr val="20BBEE"/>
              </a:gs>
              <a:gs pos="100000">
                <a:srgbClr val="003A7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769EA60B-C228-7347-8116-709DFADADB99}"/>
              </a:ext>
            </a:extLst>
          </p:cNvPr>
          <p:cNvSpPr txBox="1"/>
          <p:nvPr/>
        </p:nvSpPr>
        <p:spPr>
          <a:xfrm>
            <a:off x="3117460" y="375533"/>
            <a:ext cx="59570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b="1" dirty="0">
                <a:solidFill>
                  <a:schemeClr val="bg1"/>
                </a:solidFill>
                <a:latin typeface="Titillium Web" pitchFamily="2" charset="77"/>
              </a:rPr>
              <a:t>Integración con CONTPAQi Colabora®</a:t>
            </a:r>
            <a:endParaRPr lang="es-MX" sz="2800" dirty="0">
              <a:solidFill>
                <a:schemeClr val="bg1"/>
              </a:solidFill>
              <a:latin typeface="Titillium Web" pitchFamily="2" charset="77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46F04A36-FEEA-9541-98AE-51F242B26A5F}"/>
              </a:ext>
            </a:extLst>
          </p:cNvPr>
          <p:cNvSpPr/>
          <p:nvPr/>
        </p:nvSpPr>
        <p:spPr>
          <a:xfrm>
            <a:off x="1077540" y="1430815"/>
            <a:ext cx="100369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s-MX" dirty="0">
                <a:solidFill>
                  <a:schemeClr val="bg2">
                    <a:lumMod val="50000"/>
                  </a:schemeClr>
                </a:solidFill>
                <a:latin typeface="Titillium Web" pitchFamily="2" charset="77"/>
              </a:rPr>
              <a:t>Ahora CONTPAQi Colabora® se integra a CONTPAQi Nóminas®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AABE624-01E7-385C-A2F4-2377DDB7C8D1}"/>
              </a:ext>
            </a:extLst>
          </p:cNvPr>
          <p:cNvSpPr txBox="1"/>
          <p:nvPr/>
        </p:nvSpPr>
        <p:spPr>
          <a:xfrm>
            <a:off x="108155" y="6519446"/>
            <a:ext cx="120838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>
                <a:solidFill>
                  <a:schemeClr val="bg1">
                    <a:lumMod val="50000"/>
                  </a:schemeClr>
                </a:solidFill>
                <a:latin typeface="Titillium Web" pitchFamily="2" charset="77"/>
              </a:rPr>
              <a:t>Cualquier modificación del material original de CONTPAQi® entregado al Distribuidor será responsabilidad exclusiva del propio Distribuidor. Se recomienda mantener la información íntegra tal como se ha proporcionado para asegurar la coherencia y precisión de la información, tanto de la empresa como de sus productos y servicios. Los cambios realizados por los mismos Distribuidores que afecten la veracidad de la información estarán fuera de ser responsabilidad de CONTPAQi®. </a:t>
            </a:r>
          </a:p>
        </p:txBody>
      </p:sp>
      <p:pic>
        <p:nvPicPr>
          <p:cNvPr id="7" name="Gráfico 6" descr="Agregar con relleno sólido">
            <a:extLst>
              <a:ext uri="{FF2B5EF4-FFF2-40B4-BE49-F238E27FC236}">
                <a16:creationId xmlns:a16="http://schemas.microsoft.com/office/drawing/2014/main" id="{3B89F9E8-61F8-A769-0FFC-DD00DE3DDC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52311" y="2634820"/>
            <a:ext cx="914400" cy="914400"/>
          </a:xfrm>
          <a:prstGeom prst="rect">
            <a:avLst/>
          </a:prstGeom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DAB8A29F-4F34-CF28-EA6E-172C661FE7AE}"/>
              </a:ext>
            </a:extLst>
          </p:cNvPr>
          <p:cNvSpPr txBox="1"/>
          <p:nvPr/>
        </p:nvSpPr>
        <p:spPr>
          <a:xfrm>
            <a:off x="3834090" y="4502682"/>
            <a:ext cx="45238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>
                <a:latin typeface="Titillium Web" pitchFamily="2" charset="77"/>
              </a:rPr>
              <a:t>Ahora la activación de CONTPAQi Colabora® se realiza automáticamente al enviar recibos masivos, reduciendo pasos y tiempo.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0F52C434-176F-E512-23FE-5847A9B16E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311" y="2316239"/>
            <a:ext cx="4191000" cy="1612900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3A3FF318-BBAF-E6DB-62DC-511899349B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711" y="2459461"/>
            <a:ext cx="3661452" cy="126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055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205BD8-2099-A057-5BD9-3DC437A526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ángulo 16">
            <a:extLst>
              <a:ext uri="{FF2B5EF4-FFF2-40B4-BE49-F238E27FC236}">
                <a16:creationId xmlns:a16="http://schemas.microsoft.com/office/drawing/2014/main" id="{3C1F2378-4F54-4A35-B690-50E82151D11C}"/>
              </a:ext>
            </a:extLst>
          </p:cNvPr>
          <p:cNvSpPr/>
          <p:nvPr/>
        </p:nvSpPr>
        <p:spPr>
          <a:xfrm>
            <a:off x="0" y="0"/>
            <a:ext cx="12192000" cy="1153466"/>
          </a:xfrm>
          <a:prstGeom prst="rect">
            <a:avLst/>
          </a:prstGeom>
          <a:gradFill>
            <a:gsLst>
              <a:gs pos="0">
                <a:srgbClr val="20BBEE"/>
              </a:gs>
              <a:gs pos="100000">
                <a:srgbClr val="003A7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44E6A03-CCC4-B43C-B0A9-0FF55F68815C}"/>
              </a:ext>
            </a:extLst>
          </p:cNvPr>
          <p:cNvSpPr txBox="1"/>
          <p:nvPr/>
        </p:nvSpPr>
        <p:spPr>
          <a:xfrm>
            <a:off x="4354177" y="315123"/>
            <a:ext cx="34836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b="1" dirty="0">
                <a:solidFill>
                  <a:schemeClr val="bg1"/>
                </a:solidFill>
                <a:latin typeface="Titillium Web" pitchFamily="2" charset="77"/>
              </a:rPr>
              <a:t>CONTPAQi Colabora®</a:t>
            </a:r>
            <a:endParaRPr lang="es-MX" sz="2800" dirty="0">
              <a:solidFill>
                <a:schemeClr val="bg1"/>
              </a:solidFill>
              <a:latin typeface="Titillium Web" pitchFamily="2" charset="77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A65E66EA-31EA-8066-2227-3D2A34E08920}"/>
              </a:ext>
            </a:extLst>
          </p:cNvPr>
          <p:cNvSpPr/>
          <p:nvPr/>
        </p:nvSpPr>
        <p:spPr>
          <a:xfrm>
            <a:off x="663883" y="718905"/>
            <a:ext cx="10036920" cy="27699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lvl="1" algn="ctr"/>
            <a:r>
              <a:rPr lang="es-MX" b="1" dirty="0">
                <a:solidFill>
                  <a:schemeClr val="bg1"/>
                </a:solidFill>
                <a:latin typeface="Titillium Web"/>
              </a:rPr>
              <a:t>Beneficios para todos</a:t>
            </a:r>
            <a:endParaRPr lang="es-MX" b="1" dirty="0">
              <a:solidFill>
                <a:schemeClr val="bg1"/>
              </a:solidFill>
              <a:latin typeface="Titillium Web" pitchFamily="2" charset="77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2872ED12-DF32-624A-8FE5-8C745C73A683}"/>
              </a:ext>
            </a:extLst>
          </p:cNvPr>
          <p:cNvSpPr txBox="1"/>
          <p:nvPr/>
        </p:nvSpPr>
        <p:spPr>
          <a:xfrm>
            <a:off x="108155" y="6519446"/>
            <a:ext cx="120838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>
                <a:solidFill>
                  <a:schemeClr val="bg1">
                    <a:lumMod val="50000"/>
                  </a:schemeClr>
                </a:solidFill>
                <a:latin typeface="Titillium Web" pitchFamily="2" charset="77"/>
              </a:rPr>
              <a:t>Cualquier modificación del material original de CONTPAQi® entregado al Distribuidor será responsabilidad exclusiva del propio Distribuidor. Se recomienda mantener la información íntegra tal como se ha proporcionado para asegurar la coherencia y precisión de la información, tanto de la empresa como de sus productos y servicios. Los cambios realizados por los mismos Distribuidores que afecten la veracidad de la información estarán fuera de ser responsabilidad de CONTPAQi®. </a:t>
            </a:r>
          </a:p>
        </p:txBody>
      </p:sp>
      <p:graphicFrame>
        <p:nvGraphicFramePr>
          <p:cNvPr id="19" name="CuadroTexto 6">
            <a:extLst>
              <a:ext uri="{FF2B5EF4-FFF2-40B4-BE49-F238E27FC236}">
                <a16:creationId xmlns:a16="http://schemas.microsoft.com/office/drawing/2014/main" id="{4C81552F-6CEF-E28C-1FA4-F49F0E6159A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31683804"/>
              </p:ext>
            </p:extLst>
          </p:nvPr>
        </p:nvGraphicFramePr>
        <p:xfrm>
          <a:off x="585388" y="1882976"/>
          <a:ext cx="10997011" cy="40453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899546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277EC6-903C-61B0-4F1D-438C87044C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ángulo 16">
            <a:extLst>
              <a:ext uri="{FF2B5EF4-FFF2-40B4-BE49-F238E27FC236}">
                <a16:creationId xmlns:a16="http://schemas.microsoft.com/office/drawing/2014/main" id="{5C31D017-726A-BA46-F847-D9896997BA58}"/>
              </a:ext>
            </a:extLst>
          </p:cNvPr>
          <p:cNvSpPr/>
          <p:nvPr/>
        </p:nvSpPr>
        <p:spPr>
          <a:xfrm>
            <a:off x="0" y="0"/>
            <a:ext cx="12192000" cy="1153466"/>
          </a:xfrm>
          <a:prstGeom prst="rect">
            <a:avLst/>
          </a:prstGeom>
          <a:gradFill>
            <a:gsLst>
              <a:gs pos="0">
                <a:srgbClr val="20BBEE"/>
              </a:gs>
              <a:gs pos="100000">
                <a:srgbClr val="003A7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E622607-FCD3-14FE-6BA5-284450A3655F}"/>
              </a:ext>
            </a:extLst>
          </p:cNvPr>
          <p:cNvSpPr txBox="1"/>
          <p:nvPr/>
        </p:nvSpPr>
        <p:spPr>
          <a:xfrm>
            <a:off x="4371948" y="315123"/>
            <a:ext cx="34836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b="1" dirty="0">
                <a:solidFill>
                  <a:schemeClr val="bg1"/>
                </a:solidFill>
                <a:latin typeface="Titillium Web" pitchFamily="2" charset="77"/>
              </a:rPr>
              <a:t>CONTPAQi Colabora®</a:t>
            </a:r>
            <a:endParaRPr lang="es-MX" sz="2800" dirty="0">
              <a:solidFill>
                <a:schemeClr val="bg1"/>
              </a:solidFill>
              <a:latin typeface="Titillium Web" pitchFamily="2" charset="77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D005E50E-2D77-5F86-2605-6BF1C04460A0}"/>
              </a:ext>
            </a:extLst>
          </p:cNvPr>
          <p:cNvSpPr/>
          <p:nvPr/>
        </p:nvSpPr>
        <p:spPr>
          <a:xfrm>
            <a:off x="1077540" y="729510"/>
            <a:ext cx="100369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1" algn="ctr"/>
            <a:r>
              <a:rPr lang="es-MX" b="1">
                <a:solidFill>
                  <a:schemeClr val="bg1"/>
                </a:solidFill>
                <a:latin typeface="Titillium Web" pitchFamily="2" charset="77"/>
              </a:rPr>
              <a:t>Automatización total y autoservicio para empleados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7E9D517-2FB8-A060-FD52-95AD638932D7}"/>
              </a:ext>
            </a:extLst>
          </p:cNvPr>
          <p:cNvSpPr txBox="1"/>
          <p:nvPr/>
        </p:nvSpPr>
        <p:spPr>
          <a:xfrm>
            <a:off x="108155" y="6519446"/>
            <a:ext cx="120838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>
                <a:solidFill>
                  <a:schemeClr val="bg1">
                    <a:lumMod val="50000"/>
                  </a:schemeClr>
                </a:solidFill>
                <a:latin typeface="Titillium Web" pitchFamily="2" charset="77"/>
              </a:rPr>
              <a:t>Cualquier modificación del material original de CONTPAQi® entregado al Distribuidor será responsabilidad exclusiva del propio Distribuidor. Se recomienda mantener la información íntegra tal como se ha proporcionado para asegurar la coherencia y precisión de la información, tanto de la empresa como de sus productos y servicios. Los cambios realizados por los mismos Distribuidores que afecten la veracidad de la información estarán fuera de ser responsabilidad de CONTPAQi®.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894235C-5BBA-4391-A833-6D99B22BC7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790722" y="1291676"/>
            <a:ext cx="1294277" cy="25544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F3E6153-8782-6357-4D42-5263A45BB1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813269" y="3936776"/>
            <a:ext cx="1286582" cy="25498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2E7E8086-0237-B18C-195A-46904CE4A013}"/>
              </a:ext>
            </a:extLst>
          </p:cNvPr>
          <p:cNvSpPr txBox="1"/>
          <p:nvPr/>
        </p:nvSpPr>
        <p:spPr>
          <a:xfrm>
            <a:off x="585389" y="1882976"/>
            <a:ext cx="7023404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ES" sz="2000" b="0" i="0" dirty="0">
                <a:solidFill>
                  <a:srgbClr val="000000"/>
                </a:solidFill>
                <a:effectLst/>
                <a:latin typeface="Titillium Web" panose="00000500000000000000" pitchFamily="2" charset="0"/>
              </a:rPr>
              <a:t> </a:t>
            </a:r>
            <a:endParaRPr lang="es-ES" sz="20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MX" sz="2000" b="0" i="0" dirty="0">
                <a:solidFill>
                  <a:srgbClr val="000000"/>
                </a:solidFill>
                <a:effectLst/>
                <a:latin typeface="Titillium Web" panose="00000500000000000000" pitchFamily="2" charset="0"/>
              </a:rPr>
              <a:t>Lleva el </a:t>
            </a:r>
            <a:r>
              <a:rPr lang="es-MX" sz="2000" b="1" i="0" dirty="0">
                <a:solidFill>
                  <a:srgbClr val="000000"/>
                </a:solidFill>
                <a:effectLst/>
                <a:latin typeface="Titillium Web" panose="00000500000000000000" pitchFamily="2" charset="0"/>
              </a:rPr>
              <a:t>control </a:t>
            </a:r>
            <a:r>
              <a:rPr lang="es-MX" sz="2000" b="0" i="0" dirty="0">
                <a:solidFill>
                  <a:srgbClr val="000000"/>
                </a:solidFill>
                <a:effectLst/>
                <a:latin typeface="Titillium Web" panose="00000500000000000000" pitchFamily="2" charset="0"/>
              </a:rPr>
              <a:t>de la </a:t>
            </a:r>
            <a:r>
              <a:rPr lang="es-MX" sz="2000" b="1" i="0" dirty="0">
                <a:solidFill>
                  <a:srgbClr val="000000"/>
                </a:solidFill>
                <a:effectLst/>
                <a:latin typeface="Titillium Web" panose="00000500000000000000" pitchFamily="2" charset="0"/>
              </a:rPr>
              <a:t>asistencia </a:t>
            </a:r>
            <a:r>
              <a:rPr lang="es-MX" sz="2000" b="0" i="0" dirty="0">
                <a:solidFill>
                  <a:srgbClr val="000000"/>
                </a:solidFill>
                <a:effectLst/>
                <a:latin typeface="Titillium Web" panose="00000500000000000000" pitchFamily="2" charset="0"/>
              </a:rPr>
              <a:t>de tus colaboradores y </a:t>
            </a:r>
            <a:r>
              <a:rPr lang="es-MX" sz="2000" b="1" i="0" dirty="0">
                <a:solidFill>
                  <a:srgbClr val="000000"/>
                </a:solidFill>
                <a:effectLst/>
                <a:latin typeface="Titillium Web" panose="00000500000000000000" pitchFamily="2" charset="0"/>
              </a:rPr>
              <a:t>genera incidencias </a:t>
            </a:r>
            <a:r>
              <a:rPr lang="es-MX" sz="2000" b="0" i="0" dirty="0">
                <a:solidFill>
                  <a:srgbClr val="000000"/>
                </a:solidFill>
                <a:effectLst/>
                <a:latin typeface="Titillium Web" panose="00000500000000000000" pitchFamily="2" charset="0"/>
              </a:rPr>
              <a:t>de nómina </a:t>
            </a:r>
            <a:r>
              <a:rPr lang="es-MX" sz="2000" b="1" i="0" dirty="0">
                <a:solidFill>
                  <a:srgbClr val="000000"/>
                </a:solidFill>
                <a:effectLst/>
                <a:latin typeface="Titillium Web" panose="00000500000000000000" pitchFamily="2" charset="0"/>
              </a:rPr>
              <a:t>automáticamente </a:t>
            </a:r>
            <a:r>
              <a:rPr lang="es-MX" sz="2000" b="0" i="0" dirty="0">
                <a:solidFill>
                  <a:srgbClr val="000000"/>
                </a:solidFill>
                <a:effectLst/>
                <a:latin typeface="Titillium Web" panose="00000500000000000000" pitchFamily="2" charset="0"/>
              </a:rPr>
              <a:t>con CONTPAQi Colabora®, integrado con CONTPAQi Nóminas®, y </a:t>
            </a:r>
            <a:r>
              <a:rPr lang="es-MX" sz="2000" b="1" i="0" dirty="0">
                <a:solidFill>
                  <a:srgbClr val="000000"/>
                </a:solidFill>
                <a:effectLst/>
                <a:latin typeface="Titillium Web" panose="00000500000000000000" pitchFamily="2" charset="0"/>
              </a:rPr>
              <a:t>olvídate del trabajo manual</a:t>
            </a:r>
            <a:r>
              <a:rPr lang="es-MX" sz="2000" b="0" i="0" dirty="0">
                <a:solidFill>
                  <a:srgbClr val="000000"/>
                </a:solidFill>
                <a:effectLst/>
                <a:latin typeface="Titillium Web" panose="00000500000000000000" pitchFamily="2" charset="0"/>
              </a:rPr>
              <a:t>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s-MX" sz="2000" dirty="0">
              <a:solidFill>
                <a:srgbClr val="000000"/>
              </a:solidFill>
              <a:latin typeface="Titillium Web" panose="00000500000000000000" pitchFamily="2" charset="0"/>
            </a:endParaRPr>
          </a:p>
          <a:p>
            <a:pPr algn="l"/>
            <a:endParaRPr lang="es-MX" sz="2000" b="0" i="0" dirty="0">
              <a:solidFill>
                <a:srgbClr val="000000"/>
              </a:solidFill>
              <a:effectLst/>
              <a:latin typeface="Titillium Web" panose="00000500000000000000" pitchFamily="2" charset="0"/>
            </a:endParaRPr>
          </a:p>
          <a:p>
            <a:pPr algn="l"/>
            <a:endParaRPr lang="es-ES" sz="20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MX" sz="2000" b="0" i="0" dirty="0">
                <a:solidFill>
                  <a:srgbClr val="000000"/>
                </a:solidFill>
                <a:effectLst/>
                <a:latin typeface="Titillium Web" panose="00000500000000000000" pitchFamily="2" charset="0"/>
              </a:rPr>
              <a:t>Permite que tus empleados tengan </a:t>
            </a:r>
            <a:r>
              <a:rPr lang="es-MX" sz="2000" b="1" i="0" dirty="0">
                <a:solidFill>
                  <a:srgbClr val="000000"/>
                </a:solidFill>
                <a:effectLst/>
                <a:latin typeface="Titillium Web" panose="00000500000000000000" pitchFamily="2" charset="0"/>
              </a:rPr>
              <a:t>a la mano sus datos personales</a:t>
            </a:r>
            <a:r>
              <a:rPr lang="es-MX" sz="2000" b="0" i="0" dirty="0">
                <a:solidFill>
                  <a:srgbClr val="000000"/>
                </a:solidFill>
                <a:effectLst/>
                <a:latin typeface="Titillium Web" panose="00000500000000000000" pitchFamily="2" charset="0"/>
              </a:rPr>
              <a:t> y de </a:t>
            </a:r>
            <a:r>
              <a:rPr lang="es-MX" sz="2000" b="1" i="0" dirty="0">
                <a:solidFill>
                  <a:srgbClr val="000000"/>
                </a:solidFill>
                <a:effectLst/>
                <a:latin typeface="Titillium Web" panose="00000500000000000000" pitchFamily="2" charset="0"/>
              </a:rPr>
              <a:t>contratación</a:t>
            </a:r>
            <a:r>
              <a:rPr lang="es-MX" sz="2000" b="0" i="0" dirty="0">
                <a:solidFill>
                  <a:srgbClr val="000000"/>
                </a:solidFill>
                <a:effectLst/>
                <a:latin typeface="Titillium Web" panose="00000500000000000000" pitchFamily="2" charset="0"/>
              </a:rPr>
              <a:t> como su </a:t>
            </a:r>
            <a:r>
              <a:rPr lang="es-MX" sz="2000" b="1" i="0" dirty="0">
                <a:solidFill>
                  <a:srgbClr val="000000"/>
                </a:solidFill>
                <a:effectLst/>
                <a:latin typeface="Titillium Web" panose="00000500000000000000" pitchFamily="2" charset="0"/>
              </a:rPr>
              <a:t>número de seguridad social</a:t>
            </a:r>
            <a:r>
              <a:rPr lang="es-MX" sz="2000" b="0" i="0" dirty="0">
                <a:solidFill>
                  <a:srgbClr val="000000"/>
                </a:solidFill>
                <a:effectLst/>
                <a:latin typeface="Titillium Web" panose="00000500000000000000" pitchFamily="2" charset="0"/>
              </a:rPr>
              <a:t>, además, podrán solicitar la </a:t>
            </a:r>
            <a:r>
              <a:rPr lang="es-MX" sz="2000" b="1" i="0" dirty="0">
                <a:solidFill>
                  <a:srgbClr val="000000"/>
                </a:solidFill>
                <a:effectLst/>
                <a:latin typeface="Titillium Web" panose="00000500000000000000" pitchFamily="2" charset="0"/>
              </a:rPr>
              <a:t>actualización</a:t>
            </a:r>
            <a:r>
              <a:rPr lang="es-MX" sz="2000" b="0" i="0" dirty="0">
                <a:solidFill>
                  <a:srgbClr val="000000"/>
                </a:solidFill>
                <a:effectLst/>
                <a:latin typeface="Titillium Web" panose="00000500000000000000" pitchFamily="2" charset="0"/>
              </a:rPr>
              <a:t> de sus </a:t>
            </a:r>
            <a:r>
              <a:rPr lang="es-MX" sz="2000" b="1" i="0" dirty="0">
                <a:solidFill>
                  <a:srgbClr val="000000"/>
                </a:solidFill>
                <a:effectLst/>
                <a:latin typeface="Titillium Web" panose="00000500000000000000" pitchFamily="2" charset="0"/>
              </a:rPr>
              <a:t>datos</a:t>
            </a:r>
            <a:r>
              <a:rPr lang="es-MX" sz="2000" b="0" i="0" dirty="0">
                <a:solidFill>
                  <a:srgbClr val="000000"/>
                </a:solidFill>
                <a:effectLst/>
                <a:latin typeface="Titillium Web" panose="00000500000000000000" pitchFamily="2" charset="0"/>
              </a:rPr>
              <a:t> de </a:t>
            </a:r>
            <a:r>
              <a:rPr lang="es-MX" sz="2000" b="1" i="0" dirty="0">
                <a:solidFill>
                  <a:srgbClr val="000000"/>
                </a:solidFill>
                <a:effectLst/>
                <a:latin typeface="Titillium Web" panose="00000500000000000000" pitchFamily="2" charset="0"/>
              </a:rPr>
              <a:t>contacto</a:t>
            </a:r>
            <a:r>
              <a:rPr lang="es-MX" sz="2000" b="0" i="0" dirty="0">
                <a:solidFill>
                  <a:srgbClr val="000000"/>
                </a:solidFill>
                <a:effectLst/>
                <a:latin typeface="Titillium Web" panose="00000500000000000000" pitchFamily="2" charset="0"/>
              </a:rPr>
              <a:t> con CONTPAQi Colabora®.</a:t>
            </a:r>
            <a:endParaRPr lang="es-ES" sz="2000" b="0" i="0" dirty="0">
              <a:solidFill>
                <a:srgbClr val="000000"/>
              </a:solidFill>
              <a:effectLst/>
              <a:latin typeface="Titillium Web" panose="00000500000000000000" pitchFamily="2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E8E663FD-DA70-373E-7679-8688660C71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181367" y="1291676"/>
            <a:ext cx="1307403" cy="25544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BE902DC8-E591-F777-C6CE-5021BF02B6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200916" y="3911866"/>
            <a:ext cx="1268303" cy="25418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171176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ángulo 16">
            <a:extLst>
              <a:ext uri="{FF2B5EF4-FFF2-40B4-BE49-F238E27FC236}">
                <a16:creationId xmlns:a16="http://schemas.microsoft.com/office/drawing/2014/main" id="{D4F36E45-A237-2846-A3DE-275946A416EB}"/>
              </a:ext>
            </a:extLst>
          </p:cNvPr>
          <p:cNvSpPr/>
          <p:nvPr/>
        </p:nvSpPr>
        <p:spPr>
          <a:xfrm>
            <a:off x="0" y="0"/>
            <a:ext cx="12192000" cy="1153466"/>
          </a:xfrm>
          <a:prstGeom prst="rect">
            <a:avLst/>
          </a:prstGeom>
          <a:gradFill>
            <a:gsLst>
              <a:gs pos="0">
                <a:srgbClr val="20BBEE"/>
              </a:gs>
              <a:gs pos="100000">
                <a:srgbClr val="003A7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769EA60B-C228-7347-8116-709DFADADB99}"/>
              </a:ext>
            </a:extLst>
          </p:cNvPr>
          <p:cNvSpPr txBox="1"/>
          <p:nvPr/>
        </p:nvSpPr>
        <p:spPr>
          <a:xfrm>
            <a:off x="350297" y="315123"/>
            <a:ext cx="118417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b="1">
                <a:solidFill>
                  <a:schemeClr val="bg1"/>
                </a:solidFill>
                <a:latin typeface="Titillium Web" pitchFamily="2" charset="77"/>
              </a:rPr>
              <a:t>Tablas de ISR y subsidio mensuales históricas con actualización automática</a:t>
            </a:r>
            <a:endParaRPr lang="es-MX" sz="2800">
              <a:solidFill>
                <a:schemeClr val="bg1"/>
              </a:solidFill>
              <a:latin typeface="Titillium Web" pitchFamily="2" charset="77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AABE624-01E7-385C-A2F4-2377DDB7C8D1}"/>
              </a:ext>
            </a:extLst>
          </p:cNvPr>
          <p:cNvSpPr txBox="1"/>
          <p:nvPr/>
        </p:nvSpPr>
        <p:spPr>
          <a:xfrm>
            <a:off x="108155" y="6519446"/>
            <a:ext cx="120838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>
                <a:solidFill>
                  <a:schemeClr val="bg1">
                    <a:lumMod val="50000"/>
                  </a:schemeClr>
                </a:solidFill>
                <a:latin typeface="Titillium Web" pitchFamily="2" charset="77"/>
              </a:rPr>
              <a:t>Cualquier modificación del material original de CONTPAQi® entregado al Distribuidor será responsabilidad exclusiva del propio Distribuidor. Se recomienda mantener la información íntegra tal como se ha proporcionado para asegurar la coherencia y precisión de la información, tanto de la empresa como de sus productos y servicios. Los cambios realizados por los mismos Distribuidores que afecten la veracidad de la información estarán fuera de ser responsabilidad de CONTPAQi®.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BDB1E25-389F-9238-CF38-A267A9210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891" y="2184604"/>
            <a:ext cx="5482771" cy="41350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5E10892-7C63-0D02-7FDF-D481246753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20"/>
          <a:stretch/>
        </p:blipFill>
        <p:spPr bwMode="auto">
          <a:xfrm>
            <a:off x="5486399" y="3363597"/>
            <a:ext cx="5725886" cy="29560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AA07EC5-03A4-9185-4778-6941DF7032EA}"/>
              </a:ext>
            </a:extLst>
          </p:cNvPr>
          <p:cNvSpPr txBox="1"/>
          <p:nvPr/>
        </p:nvSpPr>
        <p:spPr>
          <a:xfrm>
            <a:off x="350297" y="1371005"/>
            <a:ext cx="11461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latin typeface="Titillium Web" pitchFamily="2" charset="77"/>
              </a:rPr>
              <a:t>Incluye tablas históricas de ISR y subsidio con actualización automática en línea, sin procesos manuales ni reinstalaciones. </a:t>
            </a:r>
          </a:p>
        </p:txBody>
      </p:sp>
    </p:spTree>
    <p:extLst>
      <p:ext uri="{BB962C8B-B14F-4D97-AF65-F5344CB8AC3E}">
        <p14:creationId xmlns:p14="http://schemas.microsoft.com/office/powerpoint/2010/main" val="17183397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ángulo 16">
            <a:extLst>
              <a:ext uri="{FF2B5EF4-FFF2-40B4-BE49-F238E27FC236}">
                <a16:creationId xmlns:a16="http://schemas.microsoft.com/office/drawing/2014/main" id="{D4F36E45-A237-2846-A3DE-275946A416EB}"/>
              </a:ext>
            </a:extLst>
          </p:cNvPr>
          <p:cNvSpPr/>
          <p:nvPr/>
        </p:nvSpPr>
        <p:spPr>
          <a:xfrm>
            <a:off x="0" y="0"/>
            <a:ext cx="12192000" cy="1153466"/>
          </a:xfrm>
          <a:prstGeom prst="rect">
            <a:avLst/>
          </a:prstGeom>
          <a:gradFill>
            <a:gsLst>
              <a:gs pos="0">
                <a:srgbClr val="20BBEE"/>
              </a:gs>
              <a:gs pos="100000">
                <a:srgbClr val="003A7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769EA60B-C228-7347-8116-709DFADADB99}"/>
              </a:ext>
            </a:extLst>
          </p:cNvPr>
          <p:cNvSpPr txBox="1"/>
          <p:nvPr/>
        </p:nvSpPr>
        <p:spPr>
          <a:xfrm>
            <a:off x="2360041" y="327552"/>
            <a:ext cx="74719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b="1">
                <a:solidFill>
                  <a:schemeClr val="bg1"/>
                </a:solidFill>
                <a:latin typeface="Titillium Web" pitchFamily="2" charset="77"/>
              </a:rPr>
              <a:t>IMPORTACIÓN DE CATÁLOGOS MEDIANTE CFDI</a:t>
            </a:r>
            <a:endParaRPr lang="es-MX" sz="2800">
              <a:solidFill>
                <a:schemeClr val="bg1"/>
              </a:solidFill>
              <a:latin typeface="Titillium Web" pitchFamily="2" charset="77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46F04A36-FEEA-9541-98AE-51F242B26A5F}"/>
              </a:ext>
            </a:extLst>
          </p:cNvPr>
          <p:cNvSpPr/>
          <p:nvPr/>
        </p:nvSpPr>
        <p:spPr>
          <a:xfrm>
            <a:off x="1033851" y="1430815"/>
            <a:ext cx="1003692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s-MX">
                <a:solidFill>
                  <a:schemeClr val="bg2">
                    <a:lumMod val="50000"/>
                  </a:schemeClr>
                </a:solidFill>
                <a:latin typeface="Titillium Web" pitchFamily="2" charset="77"/>
              </a:rPr>
              <a:t>Con el último XML de tus colaboradores puedes realizar el alta masiva de empleados, de forma fácil y segura. .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AABE624-01E7-385C-A2F4-2377DDB7C8D1}"/>
              </a:ext>
            </a:extLst>
          </p:cNvPr>
          <p:cNvSpPr txBox="1"/>
          <p:nvPr/>
        </p:nvSpPr>
        <p:spPr>
          <a:xfrm>
            <a:off x="108155" y="6519446"/>
            <a:ext cx="120838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>
                <a:solidFill>
                  <a:schemeClr val="bg1">
                    <a:lumMod val="50000"/>
                  </a:schemeClr>
                </a:solidFill>
                <a:latin typeface="Titillium Web" pitchFamily="2" charset="77"/>
              </a:rPr>
              <a:t>Cualquier modificación del material original de CONTPAQi® entregado al Distribuidor será responsabilidad exclusiva del propio Distribuidor. Se recomienda mantener la información íntegra tal como se ha proporcionado para asegurar la coherencia y precisión de la información, tanto de la empresa como de sus productos y servicios. Los cambios realizados por los mismos Distribuidores que afecten la veracidad de la información estarán fuera de ser responsabilidad de CONTPAQi®. </a:t>
            </a:r>
          </a:p>
        </p:txBody>
      </p:sp>
      <p:pic>
        <p:nvPicPr>
          <p:cNvPr id="5" name="Imagen 4" descr="Interfaz de usuario gráfica, Tabla&#10;&#10;Descripción generada automáticamente">
            <a:extLst>
              <a:ext uri="{FF2B5EF4-FFF2-40B4-BE49-F238E27FC236}">
                <a16:creationId xmlns:a16="http://schemas.microsoft.com/office/drawing/2014/main" id="{BF64B750-5B87-D9F2-05C9-EEB57D4153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9303" y="1769598"/>
            <a:ext cx="6585712" cy="45387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24145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ángulo 16">
            <a:extLst>
              <a:ext uri="{FF2B5EF4-FFF2-40B4-BE49-F238E27FC236}">
                <a16:creationId xmlns:a16="http://schemas.microsoft.com/office/drawing/2014/main" id="{D4F36E45-A237-2846-A3DE-275946A416EB}"/>
              </a:ext>
            </a:extLst>
          </p:cNvPr>
          <p:cNvSpPr/>
          <p:nvPr/>
        </p:nvSpPr>
        <p:spPr>
          <a:xfrm>
            <a:off x="0" y="0"/>
            <a:ext cx="12192000" cy="1153466"/>
          </a:xfrm>
          <a:prstGeom prst="rect">
            <a:avLst/>
          </a:prstGeom>
          <a:gradFill>
            <a:gsLst>
              <a:gs pos="0">
                <a:srgbClr val="20BBEE"/>
              </a:gs>
              <a:gs pos="100000">
                <a:srgbClr val="003A7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769EA60B-C228-7347-8116-709DFADADB99}"/>
              </a:ext>
            </a:extLst>
          </p:cNvPr>
          <p:cNvSpPr txBox="1"/>
          <p:nvPr/>
        </p:nvSpPr>
        <p:spPr>
          <a:xfrm>
            <a:off x="272506" y="315123"/>
            <a:ext cx="117551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b="1">
                <a:solidFill>
                  <a:schemeClr val="bg1"/>
                </a:solidFill>
                <a:latin typeface="Titillium Web" pitchFamily="2" charset="77"/>
              </a:rPr>
              <a:t>AUTOMATIZACIÓN DEL CÁLCULO DE EMPLEADOS ASIMILADOS A SALARIOS</a:t>
            </a:r>
            <a:endParaRPr lang="es-MX" sz="2800">
              <a:solidFill>
                <a:schemeClr val="bg1"/>
              </a:solidFill>
              <a:latin typeface="Titillium Web" pitchFamily="2" charset="77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46F04A36-FEEA-9541-98AE-51F242B26A5F}"/>
              </a:ext>
            </a:extLst>
          </p:cNvPr>
          <p:cNvSpPr/>
          <p:nvPr/>
        </p:nvSpPr>
        <p:spPr>
          <a:xfrm>
            <a:off x="415320" y="1190275"/>
            <a:ext cx="11469511" cy="55399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r>
              <a:rPr lang="es-MX">
                <a:solidFill>
                  <a:schemeClr val="bg2">
                    <a:lumMod val="50000"/>
                  </a:schemeClr>
                </a:solidFill>
                <a:latin typeface="Titillium Web"/>
              </a:rPr>
              <a:t>Previene cancelaciones de </a:t>
            </a:r>
            <a:r>
              <a:rPr lang="es-MX" err="1">
                <a:solidFill>
                  <a:schemeClr val="bg2">
                    <a:lumMod val="50000"/>
                  </a:schemeClr>
                </a:solidFill>
                <a:latin typeface="Titillium Web"/>
              </a:rPr>
              <a:t>CFDIs</a:t>
            </a:r>
            <a:r>
              <a:rPr lang="es-MX">
                <a:solidFill>
                  <a:schemeClr val="bg2">
                    <a:lumMod val="50000"/>
                  </a:schemeClr>
                </a:solidFill>
                <a:latin typeface="Titillium Web"/>
              </a:rPr>
              <a:t> asegurándonos que los conceptos de percepción asociados sean los que corresponden. </a:t>
            </a:r>
            <a:endParaRPr lang="es-E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AABE624-01E7-385C-A2F4-2377DDB7C8D1}"/>
              </a:ext>
            </a:extLst>
          </p:cNvPr>
          <p:cNvSpPr txBox="1"/>
          <p:nvPr/>
        </p:nvSpPr>
        <p:spPr>
          <a:xfrm>
            <a:off x="108155" y="6519446"/>
            <a:ext cx="120838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>
                <a:solidFill>
                  <a:schemeClr val="bg1">
                    <a:lumMod val="50000"/>
                  </a:schemeClr>
                </a:solidFill>
                <a:latin typeface="Titillium Web" pitchFamily="2" charset="77"/>
              </a:rPr>
              <a:t>Cualquier modificación del material original de CONTPAQi® entregado al Distribuidor será responsabilidad exclusiva del propio Distribuidor. Se recomienda mantener la información íntegra tal como se ha proporcionado para asegurar la coherencia y precisión de la información, tanto de la empresa como de sus productos y servicios. Los cambios realizados por los mismos Distribuidores que afecten la veracidad de la información estarán fuera de ser responsabilidad de CONTPAQi®. </a:t>
            </a:r>
          </a:p>
        </p:txBody>
      </p:sp>
      <p:pic>
        <p:nvPicPr>
          <p:cNvPr id="3" name="Imagen 2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8706DA18-580C-424F-A660-3DF9B8D083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856" y="1781082"/>
            <a:ext cx="5120287" cy="46788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497290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ángulo 16">
            <a:extLst>
              <a:ext uri="{FF2B5EF4-FFF2-40B4-BE49-F238E27FC236}">
                <a16:creationId xmlns:a16="http://schemas.microsoft.com/office/drawing/2014/main" id="{D4F36E45-A237-2846-A3DE-275946A416EB}"/>
              </a:ext>
            </a:extLst>
          </p:cNvPr>
          <p:cNvSpPr/>
          <p:nvPr/>
        </p:nvSpPr>
        <p:spPr>
          <a:xfrm>
            <a:off x="0" y="0"/>
            <a:ext cx="12192000" cy="1153466"/>
          </a:xfrm>
          <a:prstGeom prst="rect">
            <a:avLst/>
          </a:prstGeom>
          <a:gradFill>
            <a:gsLst>
              <a:gs pos="0">
                <a:srgbClr val="20BBEE"/>
              </a:gs>
              <a:gs pos="100000">
                <a:srgbClr val="003A7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769EA60B-C228-7347-8116-709DFADADB99}"/>
              </a:ext>
            </a:extLst>
          </p:cNvPr>
          <p:cNvSpPr txBox="1"/>
          <p:nvPr/>
        </p:nvSpPr>
        <p:spPr>
          <a:xfrm>
            <a:off x="1475984" y="315123"/>
            <a:ext cx="92400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b="1">
                <a:solidFill>
                  <a:schemeClr val="bg1"/>
                </a:solidFill>
                <a:latin typeface="Titillium Web" pitchFamily="2" charset="77"/>
              </a:rPr>
              <a:t>TOPE DE SUBSIDIO DE ACUERDO CON RETEMCIÓN DEL ISR</a:t>
            </a:r>
            <a:endParaRPr lang="es-MX" sz="2800">
              <a:solidFill>
                <a:schemeClr val="bg1"/>
              </a:solidFill>
              <a:latin typeface="Titillium Web" pitchFamily="2" charset="77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46F04A36-FEEA-9541-98AE-51F242B26A5F}"/>
              </a:ext>
            </a:extLst>
          </p:cNvPr>
          <p:cNvSpPr/>
          <p:nvPr/>
        </p:nvSpPr>
        <p:spPr>
          <a:xfrm>
            <a:off x="2080834" y="1220280"/>
            <a:ext cx="8380337" cy="27568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r>
              <a:rPr lang="es-MX">
                <a:solidFill>
                  <a:schemeClr val="bg2">
                    <a:lumMod val="50000"/>
                  </a:schemeClr>
                </a:solidFill>
                <a:latin typeface="Titillium Web"/>
              </a:rPr>
              <a:t>Calcula el subsidio con base en los lineamientos del Decreto del 1 de mayo de 2024. </a:t>
            </a:r>
            <a:endParaRPr lang="es-MX">
              <a:solidFill>
                <a:schemeClr val="bg2">
                  <a:lumMod val="50000"/>
                </a:schemeClr>
              </a:solidFill>
              <a:latin typeface="Titillium Web" pitchFamily="2" charset="77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AABE624-01E7-385C-A2F4-2377DDB7C8D1}"/>
              </a:ext>
            </a:extLst>
          </p:cNvPr>
          <p:cNvSpPr txBox="1"/>
          <p:nvPr/>
        </p:nvSpPr>
        <p:spPr>
          <a:xfrm>
            <a:off x="108155" y="6519446"/>
            <a:ext cx="120838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>
                <a:solidFill>
                  <a:schemeClr val="bg1">
                    <a:lumMod val="50000"/>
                  </a:schemeClr>
                </a:solidFill>
                <a:latin typeface="Titillium Web" pitchFamily="2" charset="77"/>
              </a:rPr>
              <a:t>Cualquier modificación del material original de CONTPAQi® entregado al Distribuidor será responsabilidad exclusiva del propio Distribuidor. Se recomienda mantener la información íntegra tal como se ha proporcionado para asegurar la coherencia y precisión de la información, tanto de la empresa como de sus productos y servicios. Los cambios realizados por los mismos Distribuidores que afecten la veracidad de la información estarán fuera de ser responsabilidad de CONTPAQi®. </a:t>
            </a:r>
          </a:p>
        </p:txBody>
      </p:sp>
      <p:pic>
        <p:nvPicPr>
          <p:cNvPr id="4" name="Imagen 3" descr="Interfaz de usuario gráfica, Aplicación, Word&#10;&#10;Descripción generada automáticamente">
            <a:extLst>
              <a:ext uri="{FF2B5EF4-FFF2-40B4-BE49-F238E27FC236}">
                <a16:creationId xmlns:a16="http://schemas.microsoft.com/office/drawing/2014/main" id="{1EAB7D33-57F5-162A-ED2F-63D67C467B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3919" y="1646112"/>
            <a:ext cx="6804159" cy="47231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102623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ángulo 16">
            <a:extLst>
              <a:ext uri="{FF2B5EF4-FFF2-40B4-BE49-F238E27FC236}">
                <a16:creationId xmlns:a16="http://schemas.microsoft.com/office/drawing/2014/main" id="{D4F36E45-A237-2846-A3DE-275946A416EB}"/>
              </a:ext>
            </a:extLst>
          </p:cNvPr>
          <p:cNvSpPr/>
          <p:nvPr/>
        </p:nvSpPr>
        <p:spPr>
          <a:xfrm>
            <a:off x="0" y="0"/>
            <a:ext cx="12192000" cy="1153466"/>
          </a:xfrm>
          <a:prstGeom prst="rect">
            <a:avLst/>
          </a:prstGeom>
          <a:gradFill>
            <a:gsLst>
              <a:gs pos="0">
                <a:srgbClr val="20BBEE"/>
              </a:gs>
              <a:gs pos="100000">
                <a:srgbClr val="003A7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769EA60B-C228-7347-8116-709DFADADB99}"/>
              </a:ext>
            </a:extLst>
          </p:cNvPr>
          <p:cNvSpPr txBox="1"/>
          <p:nvPr/>
        </p:nvSpPr>
        <p:spPr>
          <a:xfrm>
            <a:off x="2514729" y="360376"/>
            <a:ext cx="71625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b="1">
                <a:solidFill>
                  <a:schemeClr val="bg1"/>
                </a:solidFill>
                <a:latin typeface="Titillium Web" pitchFamily="2" charset="77"/>
              </a:rPr>
              <a:t>ENTREGA DE CFDI POR RANGO DE PERIODOS</a:t>
            </a:r>
            <a:endParaRPr lang="es-MX" sz="2800">
              <a:solidFill>
                <a:schemeClr val="bg1"/>
              </a:solidFill>
              <a:latin typeface="Titillium Web" pitchFamily="2" charset="77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46F04A36-FEEA-9541-98AE-51F242B26A5F}"/>
              </a:ext>
            </a:extLst>
          </p:cNvPr>
          <p:cNvSpPr/>
          <p:nvPr/>
        </p:nvSpPr>
        <p:spPr>
          <a:xfrm>
            <a:off x="1654628" y="1218965"/>
            <a:ext cx="9176657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s-MX">
                <a:solidFill>
                  <a:schemeClr val="bg2">
                    <a:lumMod val="50000"/>
                  </a:schemeClr>
                </a:solidFill>
                <a:latin typeface="Titillium Web" pitchFamily="2" charset="77"/>
              </a:rPr>
              <a:t>Agilidad y facilidad en el proceso de entrega de recibos de nómina. Evita la carga operativa. 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AABE624-01E7-385C-A2F4-2377DDB7C8D1}"/>
              </a:ext>
            </a:extLst>
          </p:cNvPr>
          <p:cNvSpPr txBox="1"/>
          <p:nvPr/>
        </p:nvSpPr>
        <p:spPr>
          <a:xfrm>
            <a:off x="108155" y="6519446"/>
            <a:ext cx="120838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>
                <a:solidFill>
                  <a:schemeClr val="bg1">
                    <a:lumMod val="50000"/>
                  </a:schemeClr>
                </a:solidFill>
                <a:latin typeface="Titillium Web" pitchFamily="2" charset="77"/>
              </a:rPr>
              <a:t>Cualquier modificación del material original de CONTPAQi® entregado al Distribuidor será responsabilidad exclusiva del propio Distribuidor. Se recomienda mantener la información íntegra tal como se ha proporcionado para asegurar la coherencia y precisión de la información, tanto de la empresa como de sus productos y servicios. Los cambios realizados por los mismos Distribuidores que afecten la veracidad de la información estarán fuera de ser responsabilidad de CONTPAQi®. </a:t>
            </a:r>
          </a:p>
        </p:txBody>
      </p:sp>
      <p:pic>
        <p:nvPicPr>
          <p:cNvPr id="3" name="Imagen 2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4B29EF70-7737-FEB8-EB50-4CDF99CEE0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6377" y="1561463"/>
            <a:ext cx="6024338" cy="48205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934098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ángulo 16">
            <a:extLst>
              <a:ext uri="{FF2B5EF4-FFF2-40B4-BE49-F238E27FC236}">
                <a16:creationId xmlns:a16="http://schemas.microsoft.com/office/drawing/2014/main" id="{D4F36E45-A237-2846-A3DE-275946A416EB}"/>
              </a:ext>
            </a:extLst>
          </p:cNvPr>
          <p:cNvSpPr/>
          <p:nvPr/>
        </p:nvSpPr>
        <p:spPr>
          <a:xfrm>
            <a:off x="0" y="0"/>
            <a:ext cx="12192000" cy="1153466"/>
          </a:xfrm>
          <a:prstGeom prst="rect">
            <a:avLst/>
          </a:prstGeom>
          <a:gradFill>
            <a:gsLst>
              <a:gs pos="0">
                <a:srgbClr val="20BBEE"/>
              </a:gs>
              <a:gs pos="100000">
                <a:srgbClr val="003A7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769EA60B-C228-7347-8116-709DFADADB99}"/>
              </a:ext>
            </a:extLst>
          </p:cNvPr>
          <p:cNvSpPr txBox="1"/>
          <p:nvPr/>
        </p:nvSpPr>
        <p:spPr>
          <a:xfrm>
            <a:off x="230789" y="315123"/>
            <a:ext cx="122264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b="1">
                <a:solidFill>
                  <a:schemeClr val="bg1"/>
                </a:solidFill>
                <a:latin typeface="Titillium Web" pitchFamily="2" charset="77"/>
              </a:rPr>
              <a:t>MOSTRAR INFORMACIÓN DE RECIBOS DE ACUERDO CON LA FECHA DE PAGO</a:t>
            </a:r>
            <a:endParaRPr lang="es-MX" sz="2800">
              <a:solidFill>
                <a:schemeClr val="bg1"/>
              </a:solidFill>
              <a:latin typeface="Titillium Web" pitchFamily="2" charset="77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46F04A36-FEEA-9541-98AE-51F242B26A5F}"/>
              </a:ext>
            </a:extLst>
          </p:cNvPr>
          <p:cNvSpPr/>
          <p:nvPr/>
        </p:nvSpPr>
        <p:spPr>
          <a:xfrm>
            <a:off x="230789" y="1218965"/>
            <a:ext cx="11830582" cy="110799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r>
              <a:rPr lang="es-MX">
                <a:solidFill>
                  <a:schemeClr val="bg2">
                    <a:lumMod val="50000"/>
                  </a:schemeClr>
                </a:solidFill>
                <a:latin typeface="Titillium Web"/>
              </a:rPr>
              <a:t>• Previene multas por enterar un pago diferente al esperado por la autoridad. </a:t>
            </a:r>
            <a:endParaRPr lang="es-MX">
              <a:solidFill>
                <a:schemeClr val="bg2">
                  <a:lumMod val="50000"/>
                </a:schemeClr>
              </a:solidFill>
              <a:latin typeface="Titillium Web" pitchFamily="2" charset="77"/>
            </a:endParaRPr>
          </a:p>
          <a:p>
            <a:r>
              <a:rPr lang="es-MX">
                <a:solidFill>
                  <a:schemeClr val="bg2">
                    <a:lumMod val="50000"/>
                  </a:schemeClr>
                </a:solidFill>
                <a:latin typeface="Titillium Web"/>
              </a:rPr>
              <a:t>• Tendrás mayor visibilidad de la información que está reportando a la autoridad.</a:t>
            </a:r>
          </a:p>
          <a:p>
            <a:r>
              <a:rPr lang="es-MX">
                <a:solidFill>
                  <a:schemeClr val="bg2">
                    <a:lumMod val="50000"/>
                  </a:schemeClr>
                </a:solidFill>
                <a:latin typeface="Titillium Web"/>
              </a:rPr>
              <a:t>• Asegúrate de que la información para obtener el importe de los pagos provisionales se obtenga con base en las fechas de pago desde los reportes. </a:t>
            </a:r>
            <a:endParaRPr lang="es-MX">
              <a:solidFill>
                <a:schemeClr val="bg2">
                  <a:lumMod val="50000"/>
                </a:schemeClr>
              </a:solidFill>
              <a:latin typeface="Titillium Web" pitchFamily="2" charset="77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AABE624-01E7-385C-A2F4-2377DDB7C8D1}"/>
              </a:ext>
            </a:extLst>
          </p:cNvPr>
          <p:cNvSpPr txBox="1"/>
          <p:nvPr/>
        </p:nvSpPr>
        <p:spPr>
          <a:xfrm>
            <a:off x="108155" y="6519446"/>
            <a:ext cx="120838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>
                <a:solidFill>
                  <a:schemeClr val="bg1">
                    <a:lumMod val="50000"/>
                  </a:schemeClr>
                </a:solidFill>
                <a:latin typeface="Titillium Web" pitchFamily="2" charset="77"/>
              </a:rPr>
              <a:t>Cualquier modificación del material original de CONTPAQi® entregado al Distribuidor será responsabilidad exclusiva del propio Distribuidor. Se recomienda mantener la información íntegra tal como se ha proporcionado para asegurar la coherencia y precisión de la información, tanto de la empresa como de sus productos y servicios. Los cambios realizados por los mismos Distribuidores que afecten la veracidad de la información estarán fuera de ser responsabilidad de CONTPAQi®. </a:t>
            </a:r>
          </a:p>
        </p:txBody>
      </p:sp>
      <p:pic>
        <p:nvPicPr>
          <p:cNvPr id="4" name="Imagen 3" descr="Interfaz de usuario gráfica, Aplicación, Tabla, Excel&#10;&#10;Descripción generada automáticamente">
            <a:extLst>
              <a:ext uri="{FF2B5EF4-FFF2-40B4-BE49-F238E27FC236}">
                <a16:creationId xmlns:a16="http://schemas.microsoft.com/office/drawing/2014/main" id="{78210923-90D7-133A-F660-14D2C282EC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143" y="2105980"/>
            <a:ext cx="6013002" cy="4297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516499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532463BB-2D8F-F544-86D1-199B41F8375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286871" y="-1471230"/>
            <a:ext cx="12478871" cy="8327435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AFD2F0F7-A2D6-FE4E-8522-181F3511D868}"/>
              </a:ext>
            </a:extLst>
          </p:cNvPr>
          <p:cNvSpPr/>
          <p:nvPr/>
        </p:nvSpPr>
        <p:spPr>
          <a:xfrm rot="179536">
            <a:off x="-822832" y="5061270"/>
            <a:ext cx="13524741" cy="3593460"/>
          </a:xfrm>
          <a:prstGeom prst="rect">
            <a:avLst/>
          </a:prstGeom>
          <a:gradFill>
            <a:gsLst>
              <a:gs pos="0">
                <a:srgbClr val="20BBEE"/>
              </a:gs>
              <a:gs pos="100000">
                <a:srgbClr val="003A7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EF1CFA1F-6F0B-F24A-B523-723E7AB11405}"/>
              </a:ext>
            </a:extLst>
          </p:cNvPr>
          <p:cNvSpPr txBox="1">
            <a:spLocks/>
          </p:cNvSpPr>
          <p:nvPr/>
        </p:nvSpPr>
        <p:spPr>
          <a:xfrm>
            <a:off x="365531" y="5531699"/>
            <a:ext cx="7029182" cy="959622"/>
          </a:xfrm>
          <a:prstGeom prst="rect">
            <a:avLst/>
          </a:prstGeom>
        </p:spPr>
        <p:txBody>
          <a:bodyPr vert="horz" wrap="square" lIns="0" tIns="60325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200" b="1">
                <a:solidFill>
                  <a:schemeClr val="bg1"/>
                </a:solidFill>
                <a:latin typeface="Titillium Web" pitchFamily="2" charset="77"/>
              </a:rPr>
              <a:t>ADMINISTRA TU NÓMINA Y CUMPLE CON LAS OBLIGACIONES DE LEY</a:t>
            </a:r>
          </a:p>
        </p:txBody>
      </p:sp>
    </p:spTree>
    <p:extLst>
      <p:ext uri="{BB962C8B-B14F-4D97-AF65-F5344CB8AC3E}">
        <p14:creationId xmlns:p14="http://schemas.microsoft.com/office/powerpoint/2010/main" val="4099877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AF045F6F-6D33-984E-A756-E01A2D8ADA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000" y="2528622"/>
            <a:ext cx="5080000" cy="3810000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A630CA68-F034-024C-B668-CCD27D0AE6CD}"/>
              </a:ext>
            </a:extLst>
          </p:cNvPr>
          <p:cNvSpPr/>
          <p:nvPr/>
        </p:nvSpPr>
        <p:spPr>
          <a:xfrm>
            <a:off x="0" y="-7015"/>
            <a:ext cx="12192000" cy="2531068"/>
          </a:xfrm>
          <a:prstGeom prst="rect">
            <a:avLst/>
          </a:prstGeom>
          <a:gradFill>
            <a:gsLst>
              <a:gs pos="0">
                <a:srgbClr val="20BBEE"/>
              </a:gs>
              <a:gs pos="100000">
                <a:srgbClr val="003A7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1130F537-843E-2047-BCFE-1B33292FA72E}"/>
              </a:ext>
            </a:extLst>
          </p:cNvPr>
          <p:cNvSpPr txBox="1">
            <a:spLocks/>
          </p:cNvSpPr>
          <p:nvPr/>
        </p:nvSpPr>
        <p:spPr>
          <a:xfrm>
            <a:off x="1509022" y="755675"/>
            <a:ext cx="9137376" cy="1123384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4000">
                <a:solidFill>
                  <a:schemeClr val="bg1"/>
                </a:solidFill>
                <a:latin typeface="Titillium Web" pitchFamily="2" charset="77"/>
              </a:rPr>
              <a:t>FACILITA LA NÓMINA DE TU NEGOCIO </a:t>
            </a:r>
            <a:br>
              <a:rPr lang="es-MX" sz="4000" b="1">
                <a:solidFill>
                  <a:schemeClr val="bg1"/>
                </a:solidFill>
                <a:latin typeface="Titillium Web" pitchFamily="2" charset="77"/>
              </a:rPr>
            </a:br>
            <a:r>
              <a:rPr lang="es-MX" sz="4000" b="1">
                <a:solidFill>
                  <a:schemeClr val="bg1"/>
                </a:solidFill>
                <a:latin typeface="Titillium Web" pitchFamily="2" charset="77"/>
              </a:rPr>
              <a:t>Y GANA TRANQUILIDAD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89FE2CB-1A45-85CD-BEEF-07711DDF3082}"/>
              </a:ext>
            </a:extLst>
          </p:cNvPr>
          <p:cNvSpPr txBox="1"/>
          <p:nvPr/>
        </p:nvSpPr>
        <p:spPr>
          <a:xfrm>
            <a:off x="108155" y="6519446"/>
            <a:ext cx="120838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>
                <a:solidFill>
                  <a:schemeClr val="bg1">
                    <a:lumMod val="50000"/>
                  </a:schemeClr>
                </a:solidFill>
                <a:latin typeface="Titillium Web" pitchFamily="2" charset="77"/>
              </a:rPr>
              <a:t>Cualquier modificación del material original de CONTPAQi® entregado al Distribuidor será responsabilidad exclusiva del propio Distribuidor. Se recomienda mantener la información íntegra tal como se ha proporcionado para asegurar la coherencia y precisión de la información, tanto de la empresa como de sus productos y servicios. Los cambios realizados por los mismos Distribuidores que afecten la veracidad de la información estarán fuera de ser responsabilidad de CONTPAQi®. </a:t>
            </a:r>
          </a:p>
        </p:txBody>
      </p:sp>
    </p:spTree>
    <p:extLst>
      <p:ext uri="{BB962C8B-B14F-4D97-AF65-F5344CB8AC3E}">
        <p14:creationId xmlns:p14="http://schemas.microsoft.com/office/powerpoint/2010/main" val="28043990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uadroTexto 13">
            <a:extLst>
              <a:ext uri="{FF2B5EF4-FFF2-40B4-BE49-F238E27FC236}">
                <a16:creationId xmlns:a16="http://schemas.microsoft.com/office/drawing/2014/main" id="{D1C486F6-E50D-CF4C-8CBC-49336903F000}"/>
              </a:ext>
            </a:extLst>
          </p:cNvPr>
          <p:cNvSpPr txBox="1"/>
          <p:nvPr/>
        </p:nvSpPr>
        <p:spPr>
          <a:xfrm>
            <a:off x="313094" y="1095058"/>
            <a:ext cx="156324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9600" i="1">
                <a:solidFill>
                  <a:srgbClr val="20BBEE">
                    <a:alpha val="25000"/>
                  </a:srgbClr>
                </a:solidFill>
                <a:latin typeface="Titillium Web" pitchFamily="2" charset="77"/>
              </a:rPr>
              <a:t>01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4A9D458B-5FBB-7B4A-9652-B47FA90E2D59}"/>
              </a:ext>
            </a:extLst>
          </p:cNvPr>
          <p:cNvSpPr txBox="1">
            <a:spLocks/>
          </p:cNvSpPr>
          <p:nvPr/>
        </p:nvSpPr>
        <p:spPr>
          <a:xfrm>
            <a:off x="632445" y="2029225"/>
            <a:ext cx="2059841" cy="47953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en-US" altLang="ja-JP" b="1">
                <a:solidFill>
                  <a:srgbClr val="003A70"/>
                </a:solidFill>
                <a:latin typeface="Titillium Web" pitchFamily="2" charset="77"/>
              </a:rPr>
              <a:t>FACILITA</a:t>
            </a:r>
            <a:endParaRPr kumimoji="1" lang="ja-JP" altLang="en-US" b="1">
              <a:solidFill>
                <a:srgbClr val="003A70"/>
              </a:solidFill>
              <a:latin typeface="Titillium Web" pitchFamily="2" charset="77"/>
            </a:endParaRPr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56DAAA13-1477-BF42-B324-6C8CC1F20564}"/>
              </a:ext>
            </a:extLst>
          </p:cNvPr>
          <p:cNvSpPr txBox="1">
            <a:spLocks/>
          </p:cNvSpPr>
          <p:nvPr/>
        </p:nvSpPr>
        <p:spPr>
          <a:xfrm>
            <a:off x="632446" y="2585215"/>
            <a:ext cx="3063887" cy="114748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es-ES_tradnl" altLang="ja-JP" sz="2000">
                <a:solidFill>
                  <a:schemeClr val="bg1">
                    <a:lumMod val="50000"/>
                  </a:schemeClr>
                </a:solidFill>
                <a:latin typeface="Titillium Web" pitchFamily="2" charset="77"/>
              </a:rPr>
              <a:t>La emisión y timbrado de los CFDI de pago de Nómina a tus empleados.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28BFB5F2-6BE2-4B49-99D6-8F67AAB6DF5B}"/>
              </a:ext>
            </a:extLst>
          </p:cNvPr>
          <p:cNvSpPr txBox="1"/>
          <p:nvPr/>
        </p:nvSpPr>
        <p:spPr>
          <a:xfrm>
            <a:off x="4362775" y="1095058"/>
            <a:ext cx="156324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9600" i="1">
                <a:solidFill>
                  <a:srgbClr val="20BBEE">
                    <a:alpha val="25000"/>
                  </a:srgbClr>
                </a:solidFill>
                <a:latin typeface="Titillium Web" pitchFamily="2" charset="77"/>
              </a:rPr>
              <a:t>02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04F28588-792C-F448-B091-0F4D45631DAF}"/>
              </a:ext>
            </a:extLst>
          </p:cNvPr>
          <p:cNvSpPr txBox="1">
            <a:spLocks/>
          </p:cNvSpPr>
          <p:nvPr/>
        </p:nvSpPr>
        <p:spPr>
          <a:xfrm>
            <a:off x="4682126" y="2029224"/>
            <a:ext cx="2914386" cy="52413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en-US" altLang="ja-JP" b="1">
                <a:solidFill>
                  <a:srgbClr val="003A70"/>
                </a:solidFill>
                <a:latin typeface="Titillium Web" pitchFamily="2" charset="77"/>
              </a:rPr>
              <a:t>GESTIONA</a:t>
            </a:r>
            <a:endParaRPr kumimoji="1" lang="ja-JP" altLang="en-US" b="1">
              <a:solidFill>
                <a:srgbClr val="003A70"/>
              </a:solidFill>
              <a:latin typeface="Titillium Web" pitchFamily="2" charset="77"/>
            </a:endParaRP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FE702D74-BCF3-1144-8FAB-A8648FBDB1D6}"/>
              </a:ext>
            </a:extLst>
          </p:cNvPr>
          <p:cNvSpPr txBox="1">
            <a:spLocks/>
          </p:cNvSpPr>
          <p:nvPr/>
        </p:nvSpPr>
        <p:spPr>
          <a:xfrm>
            <a:off x="4682127" y="2585215"/>
            <a:ext cx="3207324" cy="99152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5080" lvl="0" indent="0">
              <a:buNone/>
              <a:defRPr/>
            </a:pPr>
            <a:r>
              <a:rPr kumimoji="1" lang="es-ES_tradnl" sz="2000">
                <a:solidFill>
                  <a:schemeClr val="bg1">
                    <a:lumMod val="50000"/>
                  </a:schemeClr>
                </a:solidFill>
                <a:latin typeface="Titillium Web" pitchFamily="2" charset="77"/>
              </a:rPr>
              <a:t>Y contabiliza los CFDI de pago de Nómina.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39780D5D-AE13-9849-9309-5A61D8F5E48F}"/>
              </a:ext>
            </a:extLst>
          </p:cNvPr>
          <p:cNvSpPr txBox="1"/>
          <p:nvPr/>
        </p:nvSpPr>
        <p:spPr>
          <a:xfrm>
            <a:off x="8201683" y="1095058"/>
            <a:ext cx="156324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9600" i="1">
                <a:solidFill>
                  <a:srgbClr val="20BBEE">
                    <a:alpha val="25000"/>
                  </a:srgbClr>
                </a:solidFill>
                <a:latin typeface="Titillium Web" pitchFamily="2" charset="77"/>
              </a:rPr>
              <a:t>03</a:t>
            </a:r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CC144654-380C-2C45-988E-1AE42FD82417}"/>
              </a:ext>
            </a:extLst>
          </p:cNvPr>
          <p:cNvSpPr txBox="1">
            <a:spLocks/>
          </p:cNvSpPr>
          <p:nvPr/>
        </p:nvSpPr>
        <p:spPr>
          <a:xfrm>
            <a:off x="8521034" y="2029225"/>
            <a:ext cx="3419097" cy="47953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en-US" altLang="ja-JP" b="1">
                <a:solidFill>
                  <a:srgbClr val="003A70"/>
                </a:solidFill>
                <a:latin typeface="Titillium Web" pitchFamily="2" charset="77"/>
              </a:rPr>
              <a:t>IDENTIFICA</a:t>
            </a:r>
            <a:endParaRPr kumimoji="1" lang="ja-JP" altLang="en-US" b="1">
              <a:solidFill>
                <a:srgbClr val="003A70"/>
              </a:solidFill>
              <a:latin typeface="Titillium Web" pitchFamily="2" charset="77"/>
            </a:endParaRPr>
          </a:p>
        </p:txBody>
      </p:sp>
      <p:sp>
        <p:nvSpPr>
          <p:cNvPr id="26" name="Text Placeholder 16">
            <a:extLst>
              <a:ext uri="{FF2B5EF4-FFF2-40B4-BE49-F238E27FC236}">
                <a16:creationId xmlns:a16="http://schemas.microsoft.com/office/drawing/2014/main" id="{0C626344-CEAB-FD40-9814-EE84DD3A6DC5}"/>
              </a:ext>
            </a:extLst>
          </p:cNvPr>
          <p:cNvSpPr txBox="1">
            <a:spLocks/>
          </p:cNvSpPr>
          <p:nvPr/>
        </p:nvSpPr>
        <p:spPr>
          <a:xfrm>
            <a:off x="8521036" y="2585215"/>
            <a:ext cx="3350752" cy="114748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5080" lvl="0" indent="0">
              <a:lnSpc>
                <a:spcPct val="100099"/>
              </a:lnSpc>
              <a:spcBef>
                <a:spcPts val="95"/>
              </a:spcBef>
              <a:buNone/>
              <a:defRPr/>
            </a:pPr>
            <a:r>
              <a:rPr kumimoji="1" lang="es-ES_tradnl" sz="2000">
                <a:solidFill>
                  <a:schemeClr val="bg1">
                    <a:lumMod val="50000"/>
                  </a:schemeClr>
                </a:solidFill>
                <a:latin typeface="Titillium Web" pitchFamily="2" charset="77"/>
              </a:rPr>
              <a:t>Diferencias en el </a:t>
            </a:r>
            <a:r>
              <a:rPr kumimoji="1" lang="es-ES_tradnl" sz="2000" b="1">
                <a:solidFill>
                  <a:schemeClr val="bg1">
                    <a:lumMod val="50000"/>
                  </a:schemeClr>
                </a:solidFill>
                <a:latin typeface="Titillium Web" pitchFamily="2" charset="77"/>
              </a:rPr>
              <a:t>cálculo y pago de ISR </a:t>
            </a:r>
            <a:r>
              <a:rPr kumimoji="1" lang="es-ES_tradnl" sz="2000">
                <a:solidFill>
                  <a:schemeClr val="bg1">
                    <a:lumMod val="50000"/>
                  </a:schemeClr>
                </a:solidFill>
                <a:latin typeface="Titillium Web" pitchFamily="2" charset="77"/>
              </a:rPr>
              <a:t>en los CFDI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DCBA02B0-8D95-9E45-8CB3-312AD549C25A}"/>
              </a:ext>
            </a:extLst>
          </p:cNvPr>
          <p:cNvSpPr txBox="1"/>
          <p:nvPr/>
        </p:nvSpPr>
        <p:spPr>
          <a:xfrm>
            <a:off x="2650904" y="3482566"/>
            <a:ext cx="156324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9600" i="1">
                <a:solidFill>
                  <a:srgbClr val="20BBEE">
                    <a:alpha val="25000"/>
                  </a:srgbClr>
                </a:solidFill>
                <a:latin typeface="Titillium Web" pitchFamily="2" charset="77"/>
              </a:rPr>
              <a:t>04</a:t>
            </a:r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5BD5A4F0-5322-604B-A847-62076FFE5ED9}"/>
              </a:ext>
            </a:extLst>
          </p:cNvPr>
          <p:cNvSpPr txBox="1">
            <a:spLocks/>
          </p:cNvSpPr>
          <p:nvPr/>
        </p:nvSpPr>
        <p:spPr>
          <a:xfrm>
            <a:off x="2970255" y="4416733"/>
            <a:ext cx="3262355" cy="47953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en-US" altLang="ja-JP" b="1">
                <a:solidFill>
                  <a:srgbClr val="003A70"/>
                </a:solidFill>
                <a:latin typeface="Titillium Web" pitchFamily="2" charset="77"/>
              </a:rPr>
              <a:t>FOLIOS ILIMITADOS</a:t>
            </a:r>
            <a:endParaRPr kumimoji="1" lang="ja-JP" altLang="en-US" b="1">
              <a:solidFill>
                <a:srgbClr val="003A70"/>
              </a:solidFill>
              <a:latin typeface="Titillium Web" pitchFamily="2" charset="77"/>
            </a:endParaRPr>
          </a:p>
        </p:txBody>
      </p:sp>
      <p:sp>
        <p:nvSpPr>
          <p:cNvPr id="30" name="Text Placeholder 16">
            <a:extLst>
              <a:ext uri="{FF2B5EF4-FFF2-40B4-BE49-F238E27FC236}">
                <a16:creationId xmlns:a16="http://schemas.microsoft.com/office/drawing/2014/main" id="{DB8BD7F8-F878-7242-B891-AD33E63A70CE}"/>
              </a:ext>
            </a:extLst>
          </p:cNvPr>
          <p:cNvSpPr txBox="1">
            <a:spLocks/>
          </p:cNvSpPr>
          <p:nvPr/>
        </p:nvSpPr>
        <p:spPr>
          <a:xfrm>
            <a:off x="2970256" y="4928120"/>
            <a:ext cx="3828906" cy="85677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5080" indent="0">
              <a:lnSpc>
                <a:spcPct val="100099"/>
              </a:lnSpc>
              <a:spcBef>
                <a:spcPts val="95"/>
              </a:spcBef>
              <a:buNone/>
              <a:defRPr/>
            </a:pPr>
            <a:r>
              <a:rPr kumimoji="1" lang="es-ES_tradnl" sz="2000">
                <a:solidFill>
                  <a:schemeClr val="bg1">
                    <a:lumMod val="50000"/>
                  </a:schemeClr>
                </a:solidFill>
                <a:latin typeface="Titillium Web" pitchFamily="2" charset="77"/>
              </a:rPr>
              <a:t>De los CFDI de tus empleados con Complemento 1.2 y Anexo 20.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D4F36E45-A237-2846-A3DE-275946A416EB}"/>
              </a:ext>
            </a:extLst>
          </p:cNvPr>
          <p:cNvSpPr/>
          <p:nvPr/>
        </p:nvSpPr>
        <p:spPr>
          <a:xfrm>
            <a:off x="0" y="0"/>
            <a:ext cx="12192000" cy="627648"/>
          </a:xfrm>
          <a:prstGeom prst="rect">
            <a:avLst/>
          </a:prstGeom>
          <a:gradFill>
            <a:gsLst>
              <a:gs pos="0">
                <a:srgbClr val="20BBEE"/>
              </a:gs>
              <a:gs pos="100000">
                <a:srgbClr val="003A7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6CBF399A-0D21-704C-8F40-A28A0F1D9C7B}"/>
              </a:ext>
            </a:extLst>
          </p:cNvPr>
          <p:cNvSpPr txBox="1"/>
          <p:nvPr/>
        </p:nvSpPr>
        <p:spPr>
          <a:xfrm>
            <a:off x="6799162" y="3482566"/>
            <a:ext cx="156324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9600" i="1">
                <a:solidFill>
                  <a:srgbClr val="20BBEE">
                    <a:alpha val="25000"/>
                  </a:srgbClr>
                </a:solidFill>
                <a:latin typeface="Titillium Web" pitchFamily="2" charset="77"/>
              </a:rPr>
              <a:t>05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DDCD210B-DCB3-A24F-92DC-B852B3DFA1B0}"/>
              </a:ext>
            </a:extLst>
          </p:cNvPr>
          <p:cNvSpPr txBox="1">
            <a:spLocks/>
          </p:cNvSpPr>
          <p:nvPr/>
        </p:nvSpPr>
        <p:spPr>
          <a:xfrm>
            <a:off x="7118513" y="4416733"/>
            <a:ext cx="2059841" cy="47953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en-US" altLang="ja-JP" b="1">
                <a:solidFill>
                  <a:srgbClr val="003A70"/>
                </a:solidFill>
                <a:latin typeface="Titillium Web" pitchFamily="2" charset="77"/>
              </a:rPr>
              <a:t>CUMPLE</a:t>
            </a:r>
            <a:endParaRPr kumimoji="1" lang="ja-JP" altLang="en-US" b="1">
              <a:solidFill>
                <a:srgbClr val="003A70"/>
              </a:solidFill>
              <a:latin typeface="Titillium Web" pitchFamily="2" charset="77"/>
            </a:endParaRPr>
          </a:p>
        </p:txBody>
      </p:sp>
      <p:sp>
        <p:nvSpPr>
          <p:cNvPr id="27" name="Text Placeholder 16">
            <a:extLst>
              <a:ext uri="{FF2B5EF4-FFF2-40B4-BE49-F238E27FC236}">
                <a16:creationId xmlns:a16="http://schemas.microsoft.com/office/drawing/2014/main" id="{690CE8D8-F324-CF43-9B72-DA3D8C82796B}"/>
              </a:ext>
            </a:extLst>
          </p:cNvPr>
          <p:cNvSpPr txBox="1">
            <a:spLocks/>
          </p:cNvSpPr>
          <p:nvPr/>
        </p:nvSpPr>
        <p:spPr>
          <a:xfrm>
            <a:off x="7118514" y="4928120"/>
            <a:ext cx="3883221" cy="99152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5080" indent="0">
              <a:lnSpc>
                <a:spcPct val="100099"/>
              </a:lnSpc>
              <a:spcBef>
                <a:spcPts val="95"/>
              </a:spcBef>
              <a:buNone/>
              <a:defRPr/>
            </a:pPr>
            <a:r>
              <a:rPr kumimoji="1" lang="es-ES_tradnl" sz="2000" b="1">
                <a:solidFill>
                  <a:schemeClr val="bg1">
                    <a:lumMod val="50000"/>
                  </a:schemeClr>
                </a:solidFill>
                <a:latin typeface="Titillium Web" pitchFamily="2" charset="77"/>
              </a:rPr>
              <a:t>Con las obligaciones fiscales, </a:t>
            </a:r>
            <a:r>
              <a:rPr kumimoji="1" lang="es-ES_tradnl" sz="2000">
                <a:solidFill>
                  <a:schemeClr val="bg1">
                    <a:lumMod val="50000"/>
                  </a:schemeClr>
                </a:solidFill>
                <a:latin typeface="Titillium Web" pitchFamily="2" charset="77"/>
              </a:rPr>
              <a:t>como la ley de ISR, IMSS e INFONAVIT.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D1DF1EF-F5C0-C1B9-D83C-C30EAD38533E}"/>
              </a:ext>
            </a:extLst>
          </p:cNvPr>
          <p:cNvSpPr txBox="1"/>
          <p:nvPr/>
        </p:nvSpPr>
        <p:spPr>
          <a:xfrm>
            <a:off x="108155" y="6519446"/>
            <a:ext cx="120838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>
                <a:solidFill>
                  <a:schemeClr val="bg1">
                    <a:lumMod val="50000"/>
                  </a:schemeClr>
                </a:solidFill>
                <a:latin typeface="Titillium Web" pitchFamily="2" charset="77"/>
              </a:rPr>
              <a:t>Cualquier modificación del material original de CONTPAQi® entregado al Distribuidor será responsabilidad exclusiva del propio Distribuidor. Se recomienda mantener la información íntegra tal como se ha proporcionado para asegurar la coherencia y precisión de la información, tanto de la empresa como de sus productos y servicios. Los cambios realizados por los mismos Distribuidores que afecten la veracidad de la información estarán fuera de ser responsabilidad de CONTPAQi®. </a:t>
            </a:r>
          </a:p>
        </p:txBody>
      </p:sp>
    </p:spTree>
    <p:extLst>
      <p:ext uri="{BB962C8B-B14F-4D97-AF65-F5344CB8AC3E}">
        <p14:creationId xmlns:p14="http://schemas.microsoft.com/office/powerpoint/2010/main" val="10216342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5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5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50"/>
                            </p:stCondLst>
                            <p:childTnLst>
                              <p:par>
                                <p:cTn id="2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1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60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100"/>
                            </p:stCondLst>
                            <p:childTnLst>
                              <p:par>
                                <p:cTn id="3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650"/>
                            </p:stCondLst>
                            <p:childTnLst>
                              <p:par>
                                <p:cTn id="4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150"/>
                            </p:stCondLst>
                            <p:childTnLst>
                              <p:par>
                                <p:cTn id="4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650"/>
                            </p:stCondLst>
                            <p:childTnLst>
                              <p:par>
                                <p:cTn id="5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200"/>
                            </p:stCondLst>
                            <p:childTnLst>
                              <p:par>
                                <p:cTn id="5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700"/>
                            </p:stCondLst>
                            <p:childTnLst>
                              <p:par>
                                <p:cTn id="6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200"/>
                            </p:stCondLst>
                            <p:childTnLst>
                              <p:par>
                                <p:cTn id="6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750"/>
                            </p:stCondLst>
                            <p:childTnLst>
                              <p:par>
                                <p:cTn id="7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250"/>
                            </p:stCondLst>
                            <p:childTnLst>
                              <p:par>
                                <p:cTn id="7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750"/>
                            </p:stCondLst>
                            <p:childTnLst>
                              <p:par>
                                <p:cTn id="8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20" grpId="0"/>
      <p:bldP spid="21" grpId="0"/>
      <p:bldP spid="23" grpId="0"/>
      <p:bldP spid="24" grpId="0"/>
      <p:bldP spid="25" grpId="0"/>
      <p:bldP spid="26" grpId="0"/>
      <p:bldP spid="28" grpId="0"/>
      <p:bldP spid="29" grpId="0"/>
      <p:bldP spid="30" grpId="0"/>
      <p:bldP spid="19" grpId="0"/>
      <p:bldP spid="22" grpId="0"/>
      <p:bldP spid="27" grpId="0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ángulo 16">
            <a:extLst>
              <a:ext uri="{FF2B5EF4-FFF2-40B4-BE49-F238E27FC236}">
                <a16:creationId xmlns:a16="http://schemas.microsoft.com/office/drawing/2014/main" id="{D4F36E45-A237-2846-A3DE-275946A416EB}"/>
              </a:ext>
            </a:extLst>
          </p:cNvPr>
          <p:cNvSpPr/>
          <p:nvPr/>
        </p:nvSpPr>
        <p:spPr>
          <a:xfrm>
            <a:off x="0" y="0"/>
            <a:ext cx="12192000" cy="1153466"/>
          </a:xfrm>
          <a:prstGeom prst="rect">
            <a:avLst/>
          </a:prstGeom>
          <a:gradFill>
            <a:gsLst>
              <a:gs pos="0">
                <a:srgbClr val="20BBEE"/>
              </a:gs>
              <a:gs pos="100000">
                <a:srgbClr val="003A7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769EA60B-C228-7347-8116-709DFADADB99}"/>
              </a:ext>
            </a:extLst>
          </p:cNvPr>
          <p:cNvSpPr txBox="1"/>
          <p:nvPr/>
        </p:nvSpPr>
        <p:spPr>
          <a:xfrm>
            <a:off x="551854" y="269494"/>
            <a:ext cx="110882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b="1">
                <a:solidFill>
                  <a:schemeClr val="bg1"/>
                </a:solidFill>
                <a:latin typeface="Titillium Web" pitchFamily="2" charset="77"/>
              </a:rPr>
              <a:t>FACILITA </a:t>
            </a:r>
            <a:r>
              <a:rPr lang="es-MX" sz="2800">
                <a:solidFill>
                  <a:schemeClr val="bg1"/>
                </a:solidFill>
                <a:latin typeface="Titillium Web" pitchFamily="2" charset="77"/>
              </a:rPr>
              <a:t>LA EMISIÓN Y TIMBRADO DE LOS CFDI DE PAGO DE NÓMINA 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46F04A36-FEEA-9541-98AE-51F242B26A5F}"/>
              </a:ext>
            </a:extLst>
          </p:cNvPr>
          <p:cNvSpPr/>
          <p:nvPr/>
        </p:nvSpPr>
        <p:spPr>
          <a:xfrm>
            <a:off x="1033851" y="1492599"/>
            <a:ext cx="4333009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s-MX" b="1">
                <a:solidFill>
                  <a:schemeClr val="bg2">
                    <a:lumMod val="50000"/>
                  </a:schemeClr>
                </a:solidFill>
                <a:latin typeface="Titillium Web" pitchFamily="2" charset="77"/>
              </a:rPr>
              <a:t>Emite CFDI: </a:t>
            </a:r>
            <a:r>
              <a:rPr lang="es-MX">
                <a:solidFill>
                  <a:schemeClr val="bg2">
                    <a:lumMod val="50000"/>
                  </a:schemeClr>
                </a:solidFill>
                <a:latin typeface="Titillium Web" pitchFamily="2" charset="77"/>
              </a:rPr>
              <a:t>timbra tus recibos de</a:t>
            </a:r>
          </a:p>
          <a:p>
            <a:r>
              <a:rPr lang="es-MX">
                <a:solidFill>
                  <a:schemeClr val="bg2">
                    <a:lumMod val="50000"/>
                  </a:schemeClr>
                </a:solidFill>
                <a:latin typeface="Titillium Web" pitchFamily="2" charset="77"/>
              </a:rPr>
              <a:t>nómina por cada registro patronal.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73EC8634-C753-6445-8CDC-ED2EECF603DB}"/>
              </a:ext>
            </a:extLst>
          </p:cNvPr>
          <p:cNvSpPr/>
          <p:nvPr/>
        </p:nvSpPr>
        <p:spPr>
          <a:xfrm>
            <a:off x="6488809" y="1545982"/>
            <a:ext cx="5131691" cy="55399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r>
              <a:rPr lang="es-MX" b="1">
                <a:solidFill>
                  <a:schemeClr val="bg2">
                    <a:lumMod val="50000"/>
                  </a:schemeClr>
                </a:solidFill>
                <a:latin typeface="Titillium Web" pitchFamily="2" charset="77"/>
              </a:rPr>
              <a:t>Envía CFDI emitidos de empleados,</a:t>
            </a:r>
          </a:p>
          <a:p>
            <a:r>
              <a:rPr lang="es-MX" b="1">
                <a:solidFill>
                  <a:schemeClr val="bg2">
                    <a:lumMod val="50000"/>
                  </a:schemeClr>
                </a:solidFill>
                <a:latin typeface="Titillium Web" pitchFamily="2" charset="77"/>
              </a:rPr>
              <a:t>a </a:t>
            </a:r>
            <a:r>
              <a:rPr lang="es-MX">
                <a:solidFill>
                  <a:schemeClr val="bg2">
                    <a:lumMod val="50000"/>
                  </a:schemeClr>
                </a:solidFill>
                <a:latin typeface="Titillium Web" pitchFamily="2" charset="77"/>
              </a:rPr>
              <a:t>través de tu correo electrónico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1E164DA-B82C-F445-BC13-2982541912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545" y="2337263"/>
            <a:ext cx="6053070" cy="32787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190500" dir="18900000" sy="23000" kx="-1200000" algn="bl" rotWithShape="0">
              <a:prstClr val="black">
                <a:alpha val="8000"/>
              </a:prstClr>
            </a:outerShdw>
          </a:effectLst>
          <a:scene3d>
            <a:camera prst="perspectiveContrastingLeftFacing">
              <a:rot lat="0" lon="3000000" rev="21594000"/>
            </a:camera>
            <a:lightRig rig="soft" dir="t"/>
          </a:scene3d>
          <a:sp3d contourW="12700" prstMaterial="matte">
            <a:contourClr>
              <a:srgbClr val="C0C0C0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713FD52-D47A-784E-87B4-7DA5F1C156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3762" y="2337263"/>
            <a:ext cx="6053070" cy="32787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190500" dir="18900000" sy="23000" kx="-1200000" algn="bl" rotWithShape="0">
              <a:prstClr val="black">
                <a:alpha val="8000"/>
              </a:prstClr>
            </a:outerShdw>
          </a:effectLst>
          <a:scene3d>
            <a:camera prst="perspectiveContrastingLeftFacing">
              <a:rot lat="0" lon="3000000" rev="21594000"/>
            </a:camera>
            <a:lightRig rig="soft" dir="t"/>
          </a:scene3d>
          <a:sp3d contourW="12700" prstMaterial="matte">
            <a:contourClr>
              <a:srgbClr val="C0C0C0"/>
            </a:contourClr>
          </a:sp3d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0AABE624-01E7-385C-A2F4-2377DDB7C8D1}"/>
              </a:ext>
            </a:extLst>
          </p:cNvPr>
          <p:cNvSpPr txBox="1"/>
          <p:nvPr/>
        </p:nvSpPr>
        <p:spPr>
          <a:xfrm>
            <a:off x="108155" y="6519446"/>
            <a:ext cx="120838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>
                <a:solidFill>
                  <a:schemeClr val="bg1">
                    <a:lumMod val="50000"/>
                  </a:schemeClr>
                </a:solidFill>
                <a:latin typeface="Titillium Web" pitchFamily="2" charset="77"/>
              </a:rPr>
              <a:t>Cualquier modificación del material original de CONTPAQi® entregado al Distribuidor será responsabilidad exclusiva del propio Distribuidor. Se recomienda mantener la información íntegra tal como se ha proporcionado para asegurar la coherencia y precisión de la información, tanto de la empresa como de sus productos y servicios. Los cambios realizados por los mismos Distribuidores que afecten la veracidad de la información estarán fuera de ser responsabilidad de CONTPAQi®. </a:t>
            </a:r>
          </a:p>
        </p:txBody>
      </p:sp>
    </p:spTree>
    <p:extLst>
      <p:ext uri="{BB962C8B-B14F-4D97-AF65-F5344CB8AC3E}">
        <p14:creationId xmlns:p14="http://schemas.microsoft.com/office/powerpoint/2010/main" val="6121337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ángulo 16">
            <a:extLst>
              <a:ext uri="{FF2B5EF4-FFF2-40B4-BE49-F238E27FC236}">
                <a16:creationId xmlns:a16="http://schemas.microsoft.com/office/drawing/2014/main" id="{D4F36E45-A237-2846-A3DE-275946A416EB}"/>
              </a:ext>
            </a:extLst>
          </p:cNvPr>
          <p:cNvSpPr/>
          <p:nvPr/>
        </p:nvSpPr>
        <p:spPr>
          <a:xfrm>
            <a:off x="0" y="0"/>
            <a:ext cx="12192000" cy="1153466"/>
          </a:xfrm>
          <a:prstGeom prst="rect">
            <a:avLst/>
          </a:prstGeom>
          <a:gradFill>
            <a:gsLst>
              <a:gs pos="0">
                <a:srgbClr val="20BBEE"/>
              </a:gs>
              <a:gs pos="100000">
                <a:srgbClr val="003A7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769EA60B-C228-7347-8116-709DFADADB99}"/>
              </a:ext>
            </a:extLst>
          </p:cNvPr>
          <p:cNvSpPr txBox="1"/>
          <p:nvPr/>
        </p:nvSpPr>
        <p:spPr>
          <a:xfrm>
            <a:off x="1582486" y="315123"/>
            <a:ext cx="95894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b="1">
                <a:solidFill>
                  <a:schemeClr val="bg1"/>
                </a:solidFill>
                <a:latin typeface="Titillium Web" pitchFamily="2" charset="77"/>
              </a:rPr>
              <a:t>GESTIONA</a:t>
            </a:r>
            <a:r>
              <a:rPr lang="es-MX" sz="2800">
                <a:solidFill>
                  <a:schemeClr val="bg1"/>
                </a:solidFill>
                <a:latin typeface="Titillium Web" pitchFamily="2" charset="77"/>
              </a:rPr>
              <a:t> Y CONTABILIZA LOS CFDI DE SUELDOS Y SALARIOS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46F04A36-FEEA-9541-98AE-51F242B26A5F}"/>
              </a:ext>
            </a:extLst>
          </p:cNvPr>
          <p:cNvSpPr/>
          <p:nvPr/>
        </p:nvSpPr>
        <p:spPr>
          <a:xfrm>
            <a:off x="1033851" y="1492599"/>
            <a:ext cx="4333009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s-MX" b="1">
                <a:solidFill>
                  <a:schemeClr val="bg2">
                    <a:lumMod val="50000"/>
                  </a:schemeClr>
                </a:solidFill>
                <a:latin typeface="Titillium Web" pitchFamily="2" charset="77"/>
              </a:rPr>
              <a:t>Genera la póliza </a:t>
            </a:r>
            <a:r>
              <a:rPr lang="es-MX">
                <a:solidFill>
                  <a:schemeClr val="bg2">
                    <a:lumMod val="50000"/>
                  </a:schemeClr>
                </a:solidFill>
                <a:latin typeface="Titillium Web" pitchFamily="2" charset="77"/>
              </a:rPr>
              <a:t>contable del pago de nómina adjuntando los CFDI emitidos.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73EC8634-C753-6445-8CDC-ED2EECF603DB}"/>
              </a:ext>
            </a:extLst>
          </p:cNvPr>
          <p:cNvSpPr/>
          <p:nvPr/>
        </p:nvSpPr>
        <p:spPr>
          <a:xfrm>
            <a:off x="6488809" y="1545982"/>
            <a:ext cx="5131691" cy="55399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r>
              <a:rPr lang="es-MX" b="1" dirty="0">
                <a:solidFill>
                  <a:schemeClr val="bg2">
                    <a:lumMod val="50000"/>
                  </a:schemeClr>
                </a:solidFill>
                <a:latin typeface="Titillium Web" pitchFamily="2" charset="77"/>
              </a:rPr>
              <a:t>Conciliación contable </a:t>
            </a:r>
            <a:r>
              <a:rPr lang="es-MX" dirty="0">
                <a:solidFill>
                  <a:schemeClr val="bg2">
                    <a:lumMod val="50000"/>
                  </a:schemeClr>
                </a:solidFill>
                <a:latin typeface="Titillium Web" pitchFamily="2" charset="77"/>
              </a:rPr>
              <a:t>entre la información de CONTPAQi Nóminas® y CONTPAQi Contabilidad®.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FA64DE0A-7CDA-544D-B7FC-B0A1F1DFC5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3762" y="2553236"/>
            <a:ext cx="6053069" cy="32787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190500" dir="18900000" sy="23000" kx="-1200000" algn="bl" rotWithShape="0">
              <a:prstClr val="black">
                <a:alpha val="8000"/>
              </a:prstClr>
            </a:outerShdw>
          </a:effectLst>
          <a:scene3d>
            <a:camera prst="perspectiveContrastingLeftFacing">
              <a:rot lat="0" lon="3000000" rev="21594000"/>
            </a:camera>
            <a:lightRig rig="soft" dir="t"/>
          </a:scene3d>
          <a:sp3d contourW="12700" prstMaterial="matte">
            <a:contourClr>
              <a:srgbClr val="C0C0C0"/>
            </a:contourClr>
          </a:sp3d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98DBF74F-4DA4-BF4E-B63C-C14F1E4990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860" y="2553236"/>
            <a:ext cx="6053069" cy="32787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190500" dir="18900000" sy="23000" kx="-1200000" algn="bl" rotWithShape="0">
              <a:prstClr val="black">
                <a:alpha val="8000"/>
              </a:prstClr>
            </a:outerShdw>
          </a:effectLst>
          <a:scene3d>
            <a:camera prst="perspectiveContrastingLeftFacing">
              <a:rot lat="0" lon="3000000" rev="21594000"/>
            </a:camera>
            <a:lightRig rig="soft" dir="t"/>
          </a:scene3d>
          <a:sp3d contourW="12700" prstMaterial="matte">
            <a:contourClr>
              <a:srgbClr val="C0C0C0"/>
            </a:contourClr>
          </a:sp3d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B8ABF5EB-CF0F-CF53-25D4-CDDBC8C889D7}"/>
              </a:ext>
            </a:extLst>
          </p:cNvPr>
          <p:cNvSpPr txBox="1"/>
          <p:nvPr/>
        </p:nvSpPr>
        <p:spPr>
          <a:xfrm>
            <a:off x="108155" y="6519446"/>
            <a:ext cx="120838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>
                <a:solidFill>
                  <a:schemeClr val="bg1">
                    <a:lumMod val="50000"/>
                  </a:schemeClr>
                </a:solidFill>
                <a:latin typeface="Titillium Web" pitchFamily="2" charset="77"/>
              </a:rPr>
              <a:t>Cualquier modificación del material original de CONTPAQi® entregado al Distribuidor será responsabilidad exclusiva del propio Distribuidor. Se recomienda mantener la información íntegra tal como se ha proporcionado para asegurar la coherencia y precisión de la información, tanto de la empresa como de sus productos y servicios. Los cambios realizados por los mismos Distribuidores que afecten la veracidad de la información estarán fuera de ser responsabilidad de CONTPAQi®. </a:t>
            </a:r>
          </a:p>
        </p:txBody>
      </p:sp>
    </p:spTree>
    <p:extLst>
      <p:ext uri="{BB962C8B-B14F-4D97-AF65-F5344CB8AC3E}">
        <p14:creationId xmlns:p14="http://schemas.microsoft.com/office/powerpoint/2010/main" val="2010041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ángulo 16">
            <a:extLst>
              <a:ext uri="{FF2B5EF4-FFF2-40B4-BE49-F238E27FC236}">
                <a16:creationId xmlns:a16="http://schemas.microsoft.com/office/drawing/2014/main" id="{D4F36E45-A237-2846-A3DE-275946A416EB}"/>
              </a:ext>
            </a:extLst>
          </p:cNvPr>
          <p:cNvSpPr/>
          <p:nvPr/>
        </p:nvSpPr>
        <p:spPr>
          <a:xfrm rot="10800000">
            <a:off x="0" y="0"/>
            <a:ext cx="12192000" cy="1153466"/>
          </a:xfrm>
          <a:prstGeom prst="rect">
            <a:avLst/>
          </a:prstGeom>
          <a:gradFill>
            <a:gsLst>
              <a:gs pos="0">
                <a:srgbClr val="20BBEE"/>
              </a:gs>
              <a:gs pos="100000">
                <a:srgbClr val="003A7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B4027BF-630C-F04B-B60E-84984DEED1FE}"/>
              </a:ext>
            </a:extLst>
          </p:cNvPr>
          <p:cNvSpPr txBox="1"/>
          <p:nvPr/>
        </p:nvSpPr>
        <p:spPr>
          <a:xfrm>
            <a:off x="1447152" y="392554"/>
            <a:ext cx="9297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>
                <a:solidFill>
                  <a:schemeClr val="bg1"/>
                </a:solidFill>
                <a:latin typeface="Titillium Web" pitchFamily="2" charset="77"/>
              </a:rPr>
              <a:t>IDENTIFICA</a:t>
            </a:r>
            <a:r>
              <a:rPr lang="es-MX" sz="2400">
                <a:solidFill>
                  <a:schemeClr val="bg1"/>
                </a:solidFill>
                <a:latin typeface="Titillium Web" pitchFamily="2" charset="77"/>
              </a:rPr>
              <a:t> DIFERENCIAS EN EL CÁLCULO Y PAGO DE ISR EN LOS CFDI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E0F70654-C013-9344-932F-72220F0E7E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137" y="2480583"/>
            <a:ext cx="6053067" cy="32787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190500" dir="18900000" sy="23000" kx="-1200000" algn="bl" rotWithShape="0">
              <a:prstClr val="black">
                <a:alpha val="8000"/>
              </a:prstClr>
            </a:outerShdw>
          </a:effectLst>
          <a:scene3d>
            <a:camera prst="perspectiveContrastingLeftFacing">
              <a:rot lat="0" lon="3000000" rev="21594000"/>
            </a:camera>
            <a:lightRig rig="soft" dir="t"/>
          </a:scene3d>
          <a:sp3d contourW="12700" prstMaterial="matte">
            <a:contourClr>
              <a:srgbClr val="C0C0C0"/>
            </a:contourClr>
          </a:sp3d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8B2A711A-42D2-D24A-962A-746C850CBB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1" y="2480583"/>
            <a:ext cx="6053069" cy="32787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190500" dir="18900000" sy="23000" kx="-1200000" algn="bl" rotWithShape="0">
              <a:prstClr val="black">
                <a:alpha val="8000"/>
              </a:prstClr>
            </a:outerShdw>
          </a:effectLst>
          <a:scene3d>
            <a:camera prst="perspectiveContrastingLeftFacing">
              <a:rot lat="0" lon="3000000" rev="21594000"/>
            </a:camera>
            <a:lightRig rig="soft" dir="t"/>
          </a:scene3d>
          <a:sp3d contourW="12700" prstMaterial="matte">
            <a:contourClr>
              <a:srgbClr val="C0C0C0"/>
            </a:contour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E6D3055B-EC6B-A247-BE4F-9BF68F03B836}"/>
              </a:ext>
            </a:extLst>
          </p:cNvPr>
          <p:cNvSpPr txBox="1"/>
          <p:nvPr/>
        </p:nvSpPr>
        <p:spPr>
          <a:xfrm>
            <a:off x="1447152" y="1286945"/>
            <a:ext cx="962089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MX" b="1" dirty="0">
                <a:solidFill>
                  <a:schemeClr val="bg2">
                    <a:lumMod val="50000"/>
                  </a:schemeClr>
                </a:solidFill>
                <a:latin typeface="Titillium Web" pitchFamily="2" charset="77"/>
              </a:rPr>
              <a:t>Con su Tablero Fiscal, </a:t>
            </a:r>
            <a:r>
              <a:rPr lang="es-MX" dirty="0">
                <a:solidFill>
                  <a:schemeClr val="bg2">
                    <a:lumMod val="50000"/>
                  </a:schemeClr>
                </a:solidFill>
                <a:latin typeface="Titillium Web" pitchFamily="2" charset="77"/>
              </a:rPr>
              <a:t>realiza una conciliación entre los CFDI de Pago de Nómina descargados en el portal del SAT y los que se encuentran en CONTPAQi Nóminas® para identificar inconsistencias.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EAB2AAD-03EB-4CBA-15A8-4A6099433607}"/>
              </a:ext>
            </a:extLst>
          </p:cNvPr>
          <p:cNvSpPr txBox="1"/>
          <p:nvPr/>
        </p:nvSpPr>
        <p:spPr>
          <a:xfrm>
            <a:off x="108155" y="6519446"/>
            <a:ext cx="120838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>
                <a:solidFill>
                  <a:schemeClr val="bg1">
                    <a:lumMod val="50000"/>
                  </a:schemeClr>
                </a:solidFill>
                <a:latin typeface="Titillium Web" pitchFamily="2" charset="77"/>
              </a:rPr>
              <a:t>Cualquier modificación del material original de CONTPAQi® entregado al Distribuidor será responsabilidad exclusiva del propio Distribuidor. Se recomienda mantener la información íntegra tal como se ha proporcionado para asegurar la coherencia y precisión de la información, tanto de la empresa como de sus productos y servicios. Los cambios realizados por los mismos Distribuidores que afecten la veracidad de la información estarán fuera de ser responsabilidad de CONTPAQi®. </a:t>
            </a:r>
          </a:p>
        </p:txBody>
      </p:sp>
    </p:spTree>
    <p:extLst>
      <p:ext uri="{BB962C8B-B14F-4D97-AF65-F5344CB8AC3E}">
        <p14:creationId xmlns:p14="http://schemas.microsoft.com/office/powerpoint/2010/main" val="16858027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ángulo 16">
            <a:extLst>
              <a:ext uri="{FF2B5EF4-FFF2-40B4-BE49-F238E27FC236}">
                <a16:creationId xmlns:a16="http://schemas.microsoft.com/office/drawing/2014/main" id="{D4F36E45-A237-2846-A3DE-275946A416EB}"/>
              </a:ext>
            </a:extLst>
          </p:cNvPr>
          <p:cNvSpPr/>
          <p:nvPr/>
        </p:nvSpPr>
        <p:spPr>
          <a:xfrm>
            <a:off x="0" y="0"/>
            <a:ext cx="12192000" cy="1153466"/>
          </a:xfrm>
          <a:prstGeom prst="rect">
            <a:avLst/>
          </a:prstGeom>
          <a:gradFill>
            <a:gsLst>
              <a:gs pos="0">
                <a:srgbClr val="20BBEE"/>
              </a:gs>
              <a:gs pos="100000">
                <a:srgbClr val="003A7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C918AB9B-B53E-344E-89EF-AB350C3F1A47}"/>
              </a:ext>
            </a:extLst>
          </p:cNvPr>
          <p:cNvSpPr txBox="1"/>
          <p:nvPr/>
        </p:nvSpPr>
        <p:spPr>
          <a:xfrm>
            <a:off x="447675" y="343230"/>
            <a:ext cx="11296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>
                <a:solidFill>
                  <a:schemeClr val="bg1"/>
                </a:solidFill>
                <a:latin typeface="Titillium Web" pitchFamily="2" charset="77"/>
              </a:rPr>
              <a:t>CUMPLE</a:t>
            </a:r>
            <a:r>
              <a:rPr lang="es-MX" sz="2400">
                <a:solidFill>
                  <a:schemeClr val="bg1"/>
                </a:solidFill>
                <a:latin typeface="Titillium Web" pitchFamily="2" charset="77"/>
              </a:rPr>
              <a:t> CON LAS OBLIGACIONES FISCALES, COMO LA LEY DE ISR, IMSS E INFONAVIT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E490DBA5-A4C8-4044-94DE-384304173F94}"/>
              </a:ext>
            </a:extLst>
          </p:cNvPr>
          <p:cNvSpPr/>
          <p:nvPr/>
        </p:nvSpPr>
        <p:spPr>
          <a:xfrm>
            <a:off x="937967" y="1348416"/>
            <a:ext cx="5158033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s-MX" b="1">
                <a:solidFill>
                  <a:schemeClr val="bg2">
                    <a:lumMod val="50000"/>
                  </a:schemeClr>
                </a:solidFill>
                <a:latin typeface="Titillium Web" pitchFamily="2" charset="77"/>
              </a:rPr>
              <a:t>Analiza</a:t>
            </a:r>
            <a:r>
              <a:rPr lang="es-MX">
                <a:solidFill>
                  <a:schemeClr val="bg2">
                    <a:lumMod val="50000"/>
                  </a:schemeClr>
                </a:solidFill>
                <a:latin typeface="Titillium Web" pitchFamily="2" charset="77"/>
              </a:rPr>
              <a:t> el cálculo de ISPT para tener la certeza de que se calcula con base a La Ley.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0EB58E82-C1C2-ED48-AFB2-160B6B4F3E0A}"/>
              </a:ext>
            </a:extLst>
          </p:cNvPr>
          <p:cNvSpPr/>
          <p:nvPr/>
        </p:nvSpPr>
        <p:spPr>
          <a:xfrm>
            <a:off x="7481266" y="1383064"/>
            <a:ext cx="3119444" cy="2769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s-MX" b="1">
                <a:solidFill>
                  <a:schemeClr val="bg2">
                    <a:lumMod val="50000"/>
                  </a:schemeClr>
                </a:solidFill>
                <a:latin typeface="Titillium Web" pitchFamily="2" charset="77"/>
              </a:rPr>
              <a:t>Concilia</a:t>
            </a:r>
            <a:r>
              <a:rPr lang="es-MX">
                <a:solidFill>
                  <a:schemeClr val="bg2">
                    <a:lumMod val="50000"/>
                  </a:schemeClr>
                </a:solidFill>
                <a:latin typeface="Titillium Web" pitchFamily="2" charset="77"/>
              </a:rPr>
              <a:t> la información con SUA</a:t>
            </a:r>
            <a:r>
              <a:rPr lang="es-MX">
                <a:latin typeface="Titillium Web" pitchFamily="2" charset="77"/>
              </a:rPr>
              <a:t>.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E176BE4B-CAE2-DE4C-9483-F201AD3024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3" y="2481721"/>
            <a:ext cx="6048864" cy="32764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190500" dir="18900000" sy="23000" kx="-1200000" algn="bl" rotWithShape="0">
              <a:prstClr val="black">
                <a:alpha val="8000"/>
              </a:prstClr>
            </a:outerShdw>
          </a:effectLst>
          <a:scene3d>
            <a:camera prst="perspectiveContrastingLeftFacing">
              <a:rot lat="0" lon="3000000" rev="21594000"/>
            </a:camera>
            <a:lightRig rig="soft" dir="t"/>
          </a:scene3d>
          <a:sp3d contourW="12700" prstMaterial="matte">
            <a:contourClr>
              <a:srgbClr val="C0C0C0"/>
            </a:contourClr>
          </a:sp3d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594CAA47-5914-F24D-B16A-61AC623334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721" y="2480583"/>
            <a:ext cx="6048864" cy="32787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190500" dir="18900000" sy="23000" kx="-1200000" algn="bl" rotWithShape="0">
              <a:prstClr val="black">
                <a:alpha val="8000"/>
              </a:prstClr>
            </a:outerShdw>
          </a:effectLst>
          <a:scene3d>
            <a:camera prst="perspectiveContrastingLeftFacing">
              <a:rot lat="0" lon="3000000" rev="21594000"/>
            </a:camera>
            <a:lightRig rig="soft" dir="t"/>
          </a:scene3d>
          <a:sp3d contourW="12700" prstMaterial="matte">
            <a:contourClr>
              <a:srgbClr val="C0C0C0"/>
            </a:contourClr>
          </a:sp3d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406E72E-0260-FF4C-4A69-24001B38CED5}"/>
              </a:ext>
            </a:extLst>
          </p:cNvPr>
          <p:cNvSpPr txBox="1"/>
          <p:nvPr/>
        </p:nvSpPr>
        <p:spPr>
          <a:xfrm>
            <a:off x="108155" y="6519446"/>
            <a:ext cx="120838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>
                <a:solidFill>
                  <a:schemeClr val="bg1">
                    <a:lumMod val="50000"/>
                  </a:schemeClr>
                </a:solidFill>
                <a:latin typeface="Titillium Web" pitchFamily="2" charset="77"/>
              </a:rPr>
              <a:t>Cualquier modificación del material original de CONTPAQi® entregado al Distribuidor será responsabilidad exclusiva del propio Distribuidor. Se recomienda mantener la información íntegra tal como se ha proporcionado para asegurar la coherencia y precisión de la información, tanto de la empresa como de sus productos y servicios. Los cambios realizados por los mismos Distribuidores que afecten la veracidad de la información estarán fuera de ser responsabilidad de CONTPAQi®. </a:t>
            </a:r>
          </a:p>
        </p:txBody>
      </p:sp>
    </p:spTree>
    <p:extLst>
      <p:ext uri="{BB962C8B-B14F-4D97-AF65-F5344CB8AC3E}">
        <p14:creationId xmlns:p14="http://schemas.microsoft.com/office/powerpoint/2010/main" val="94965790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ángulo 16">
            <a:extLst>
              <a:ext uri="{FF2B5EF4-FFF2-40B4-BE49-F238E27FC236}">
                <a16:creationId xmlns:a16="http://schemas.microsoft.com/office/drawing/2014/main" id="{D4F36E45-A237-2846-A3DE-275946A416EB}"/>
              </a:ext>
            </a:extLst>
          </p:cNvPr>
          <p:cNvSpPr/>
          <p:nvPr/>
        </p:nvSpPr>
        <p:spPr>
          <a:xfrm rot="10800000">
            <a:off x="0" y="0"/>
            <a:ext cx="12192000" cy="1153466"/>
          </a:xfrm>
          <a:prstGeom prst="rect">
            <a:avLst/>
          </a:prstGeom>
          <a:gradFill>
            <a:gsLst>
              <a:gs pos="0">
                <a:srgbClr val="20BBEE"/>
              </a:gs>
              <a:gs pos="100000">
                <a:srgbClr val="003A7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84BBCA61-3C3E-7D4E-90F5-684BCF413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6177" y="5631"/>
            <a:ext cx="7543800" cy="1325563"/>
          </a:xfrm>
        </p:spPr>
        <p:txBody>
          <a:bodyPr>
            <a:normAutofit/>
          </a:bodyPr>
          <a:lstStyle/>
          <a:p>
            <a:pPr algn="ctr"/>
            <a:r>
              <a:rPr lang="es-MX" sz="2400" b="1">
                <a:solidFill>
                  <a:schemeClr val="bg1"/>
                </a:solidFill>
                <a:latin typeface="Titillium Web" pitchFamily="2" charset="77"/>
              </a:rPr>
              <a:t>FOLIOS</a:t>
            </a:r>
            <a:r>
              <a:rPr lang="es-MX" sz="2400">
                <a:solidFill>
                  <a:schemeClr val="bg1"/>
                </a:solidFill>
                <a:latin typeface="Titillium Web" pitchFamily="2" charset="77"/>
              </a:rPr>
              <a:t> ILIMITADOS DE LOS CFDI DE TUS EMPLEADOS CON COMPLEMENTO 1.2 Y ANEXO 20 </a:t>
            </a:r>
          </a:p>
        </p:txBody>
      </p:sp>
      <p:sp>
        <p:nvSpPr>
          <p:cNvPr id="10" name="CuadroTexto 4">
            <a:extLst>
              <a:ext uri="{FF2B5EF4-FFF2-40B4-BE49-F238E27FC236}">
                <a16:creationId xmlns:a16="http://schemas.microsoft.com/office/drawing/2014/main" id="{4E3FF59A-B618-254A-A67E-30EE37F37481}"/>
              </a:ext>
            </a:extLst>
          </p:cNvPr>
          <p:cNvSpPr txBox="1"/>
          <p:nvPr/>
        </p:nvSpPr>
        <p:spPr>
          <a:xfrm>
            <a:off x="986246" y="3093840"/>
            <a:ext cx="4038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>
                <a:solidFill>
                  <a:schemeClr val="bg2">
                    <a:lumMod val="50000"/>
                  </a:schemeClr>
                </a:solidFill>
                <a:latin typeface="Titillium Web" pitchFamily="2" charset="77"/>
              </a:rPr>
              <a:t>Con el timbrado ilimitado no gastarás ni un peso extra por emitir tus CFDI de pago de nóminas.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7717D77F-2607-454D-AC0E-57C341F2D5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481" y="1898403"/>
            <a:ext cx="6996880" cy="37960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190500" dir="18900000" sy="23000" kx="-1200000" algn="bl" rotWithShape="0">
              <a:prstClr val="black">
                <a:alpha val="8000"/>
              </a:prstClr>
            </a:outerShdw>
          </a:effectLst>
          <a:scene3d>
            <a:camera prst="perspectiveContrastingLeftFacing">
              <a:rot lat="0" lon="3000000" rev="21594000"/>
            </a:camera>
            <a:lightRig rig="soft" dir="t"/>
          </a:scene3d>
          <a:sp3d contourW="12700" prstMaterial="matte">
            <a:contourClr>
              <a:srgbClr val="C0C0C0"/>
            </a:contourClr>
          </a:sp3d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A92524D8-E858-CAB3-16A2-2B5A5C906047}"/>
              </a:ext>
            </a:extLst>
          </p:cNvPr>
          <p:cNvSpPr txBox="1"/>
          <p:nvPr/>
        </p:nvSpPr>
        <p:spPr>
          <a:xfrm>
            <a:off x="108155" y="6519446"/>
            <a:ext cx="120838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>
                <a:solidFill>
                  <a:schemeClr val="bg1">
                    <a:lumMod val="50000"/>
                  </a:schemeClr>
                </a:solidFill>
                <a:latin typeface="Titillium Web" pitchFamily="2" charset="77"/>
              </a:rPr>
              <a:t>Cualquier modificación del material original de CONTPAQi® entregado al Distribuidor será responsabilidad exclusiva del propio Distribuidor. Se recomienda mantener la información íntegra tal como se ha proporcionado para asegurar la coherencia y precisión de la información, tanto de la empresa como de sus productos y servicios. Los cambios realizados por los mismos Distribuidores que afecten la veracidad de la información estarán fuera de ser responsabilidad de CONTPAQi®. </a:t>
            </a:r>
          </a:p>
        </p:txBody>
      </p:sp>
    </p:spTree>
    <p:extLst>
      <p:ext uri="{BB962C8B-B14F-4D97-AF65-F5344CB8AC3E}">
        <p14:creationId xmlns:p14="http://schemas.microsoft.com/office/powerpoint/2010/main" val="108071024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ángulo 16">
            <a:extLst>
              <a:ext uri="{FF2B5EF4-FFF2-40B4-BE49-F238E27FC236}">
                <a16:creationId xmlns:a16="http://schemas.microsoft.com/office/drawing/2014/main" id="{D4F36E45-A237-2846-A3DE-275946A416EB}"/>
              </a:ext>
            </a:extLst>
          </p:cNvPr>
          <p:cNvSpPr/>
          <p:nvPr/>
        </p:nvSpPr>
        <p:spPr>
          <a:xfrm>
            <a:off x="0" y="0"/>
            <a:ext cx="12192000" cy="1153466"/>
          </a:xfrm>
          <a:prstGeom prst="rect">
            <a:avLst/>
          </a:prstGeom>
          <a:gradFill>
            <a:gsLst>
              <a:gs pos="0">
                <a:srgbClr val="20BBEE"/>
              </a:gs>
              <a:gs pos="100000">
                <a:srgbClr val="003A7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769EA60B-C228-7347-8116-709DFADADB99}"/>
              </a:ext>
            </a:extLst>
          </p:cNvPr>
          <p:cNvSpPr txBox="1"/>
          <p:nvPr/>
        </p:nvSpPr>
        <p:spPr>
          <a:xfrm>
            <a:off x="2243022" y="317395"/>
            <a:ext cx="77059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>
                <a:solidFill>
                  <a:schemeClr val="bg1"/>
                </a:solidFill>
                <a:latin typeface="Titillium Web" pitchFamily="2" charset="77"/>
              </a:rPr>
              <a:t>ACTUALIZACIÓN EN LÍNEA DE TABLAS Y TARIFAS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73EC8634-C753-6445-8CDC-ED2EECF603DB}"/>
              </a:ext>
            </a:extLst>
          </p:cNvPr>
          <p:cNvSpPr/>
          <p:nvPr/>
        </p:nvSpPr>
        <p:spPr>
          <a:xfrm>
            <a:off x="1509831" y="1347960"/>
            <a:ext cx="10415155" cy="984885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r>
              <a:rPr lang="es-MX" sz="1600" dirty="0">
                <a:solidFill>
                  <a:schemeClr val="bg2">
                    <a:lumMod val="50000"/>
                  </a:schemeClr>
                </a:solidFill>
                <a:latin typeface="Titillium Web"/>
              </a:rPr>
              <a:t>Al ingresar a la empresa y detectar alguna actualización existente de las tablas de Salarios Mínimos, UMA, UMI y Cesantía y Vejez, la actualización se realizará de manera automática. </a:t>
            </a:r>
            <a:r>
              <a:rPr lang="es-MX" sz="1600" dirty="0">
                <a:solidFill>
                  <a:schemeClr val="bg1">
                    <a:lumMod val="50000"/>
                  </a:schemeClr>
                </a:solidFill>
                <a:latin typeface="Titillium Web"/>
              </a:rPr>
              <a:t>Y, ahora, también se actualizan las tarifas de ISR automáticamente, preparándote para los cambios fiscales de 2026.”</a:t>
            </a:r>
          </a:p>
          <a:p>
            <a:endParaRPr lang="es-MX" sz="1600" b="1" dirty="0">
              <a:solidFill>
                <a:schemeClr val="bg2">
                  <a:lumMod val="50000"/>
                </a:schemeClr>
              </a:solidFill>
              <a:latin typeface="Titillium Web" pitchFamily="2" charset="77"/>
            </a:endParaRPr>
          </a:p>
        </p:txBody>
      </p:sp>
      <p:pic>
        <p:nvPicPr>
          <p:cNvPr id="3" name="Imagen 2" descr="Interfaz de usuario gráfica, Aplicación, Tabla&#10;&#10;Descripción generada automáticamente">
            <a:extLst>
              <a:ext uri="{FF2B5EF4-FFF2-40B4-BE49-F238E27FC236}">
                <a16:creationId xmlns:a16="http://schemas.microsoft.com/office/drawing/2014/main" id="{56A4B1E0-0589-345D-21EF-960E8FDC0C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758" t="15349" r="26552" b="4556"/>
          <a:stretch/>
        </p:blipFill>
        <p:spPr>
          <a:xfrm>
            <a:off x="1816953" y="2348535"/>
            <a:ext cx="4501105" cy="3813198"/>
          </a:xfrm>
          <a:prstGeom prst="rect">
            <a:avLst/>
          </a:prstGeom>
          <a:effectLst>
            <a:outerShdw blurRad="190500" dist="736600" algn="ctr" rotWithShape="0">
              <a:srgbClr val="000000">
                <a:alpha val="8000"/>
              </a:srgbClr>
            </a:outerShdw>
          </a:effectLst>
        </p:spPr>
      </p:pic>
      <p:pic>
        <p:nvPicPr>
          <p:cNvPr id="5" name="Imagen 4" descr="Tabla&#10;&#10;Descripción generada automáticamente">
            <a:extLst>
              <a:ext uri="{FF2B5EF4-FFF2-40B4-BE49-F238E27FC236}">
                <a16:creationId xmlns:a16="http://schemas.microsoft.com/office/drawing/2014/main" id="{8D1E780F-537D-BDB9-7C01-69C9B221FA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2580" y="2378042"/>
            <a:ext cx="3443491" cy="3972335"/>
          </a:xfrm>
          <a:prstGeom prst="rect">
            <a:avLst/>
          </a:prstGeom>
          <a:effectLst>
            <a:outerShdw blurRad="177800" dist="736600" algn="ctr" rotWithShape="0">
              <a:srgbClr val="000000">
                <a:alpha val="8000"/>
              </a:srgbClr>
            </a:outerShdw>
          </a:effec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0301B741-A77C-7027-C8DF-1C6178C8E00C}"/>
              </a:ext>
            </a:extLst>
          </p:cNvPr>
          <p:cNvSpPr txBox="1"/>
          <p:nvPr/>
        </p:nvSpPr>
        <p:spPr>
          <a:xfrm>
            <a:off x="108155" y="6519446"/>
            <a:ext cx="120838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>
                <a:solidFill>
                  <a:schemeClr val="bg1">
                    <a:lumMod val="50000"/>
                  </a:schemeClr>
                </a:solidFill>
                <a:latin typeface="Titillium Web" pitchFamily="2" charset="77"/>
              </a:rPr>
              <a:t>Cualquier modificación del material original de CONTPAQi® entregado al Distribuidor será responsabilidad exclusiva del propio Distribuidor. Se recomienda mantener la información íntegra tal como se ha proporcionado para asegurar la coherencia y precisión de la información, tanto de la empresa como de sus productos y servicios. Los cambios realizados por los mismos Distribuidores que afecten la veracidad de la información estarán fuera de ser responsabilidad de CONTPAQi®. </a:t>
            </a:r>
          </a:p>
        </p:txBody>
      </p:sp>
    </p:spTree>
    <p:extLst>
      <p:ext uri="{BB962C8B-B14F-4D97-AF65-F5344CB8AC3E}">
        <p14:creationId xmlns:p14="http://schemas.microsoft.com/office/powerpoint/2010/main" val="32408369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ángulo 16">
            <a:extLst>
              <a:ext uri="{FF2B5EF4-FFF2-40B4-BE49-F238E27FC236}">
                <a16:creationId xmlns:a16="http://schemas.microsoft.com/office/drawing/2014/main" id="{D4F36E45-A237-2846-A3DE-275946A416EB}"/>
              </a:ext>
            </a:extLst>
          </p:cNvPr>
          <p:cNvSpPr/>
          <p:nvPr/>
        </p:nvSpPr>
        <p:spPr>
          <a:xfrm>
            <a:off x="0" y="0"/>
            <a:ext cx="12192000" cy="1153466"/>
          </a:xfrm>
          <a:prstGeom prst="rect">
            <a:avLst/>
          </a:prstGeom>
          <a:gradFill>
            <a:gsLst>
              <a:gs pos="0">
                <a:srgbClr val="20BBEE"/>
              </a:gs>
              <a:gs pos="100000">
                <a:srgbClr val="003A7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769EA60B-C228-7347-8116-709DFADADB99}"/>
              </a:ext>
            </a:extLst>
          </p:cNvPr>
          <p:cNvSpPr txBox="1"/>
          <p:nvPr/>
        </p:nvSpPr>
        <p:spPr>
          <a:xfrm>
            <a:off x="2243022" y="317395"/>
            <a:ext cx="72619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>
                <a:solidFill>
                  <a:schemeClr val="bg1"/>
                </a:solidFill>
                <a:latin typeface="Titillium Web" pitchFamily="2" charset="77"/>
              </a:rPr>
              <a:t>MÓDULO DE PROCESO DE MODIFICACIÓN </a:t>
            </a:r>
            <a:r>
              <a:rPr lang="es-MX" sz="2800" b="1">
                <a:solidFill>
                  <a:schemeClr val="bg1"/>
                </a:solidFill>
                <a:latin typeface="Titillium Web" pitchFamily="2" charset="77"/>
              </a:rPr>
              <a:t>SBC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73EC8634-C753-6445-8CDC-ED2EECF603DB}"/>
              </a:ext>
            </a:extLst>
          </p:cNvPr>
          <p:cNvSpPr/>
          <p:nvPr/>
        </p:nvSpPr>
        <p:spPr>
          <a:xfrm>
            <a:off x="981511" y="1227392"/>
            <a:ext cx="10415155" cy="55399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r>
              <a:rPr lang="es-MX">
                <a:solidFill>
                  <a:schemeClr val="bg2">
                    <a:lumMod val="50000"/>
                  </a:schemeClr>
                </a:solidFill>
                <a:latin typeface="Titillium Web" pitchFamily="2" charset="77"/>
              </a:rPr>
              <a:t>Modificar tanto la parte fija (por aniversario laboral) y/o variable del SBC de los empleados, haciendo este proceso mucho más rápido y eficaz</a:t>
            </a:r>
            <a:r>
              <a:rPr lang="es-MX" b="1">
                <a:solidFill>
                  <a:schemeClr val="bg2">
                    <a:lumMod val="50000"/>
                  </a:schemeClr>
                </a:solidFill>
                <a:latin typeface="Titillium Web" pitchFamily="2" charset="77"/>
              </a:rPr>
              <a:t>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E029A16-E0A6-8BAA-54E4-70F8A8095C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080" y="1834521"/>
            <a:ext cx="8209280" cy="4450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24BF99F5-4E30-E646-287A-57D71DB33FAF}"/>
              </a:ext>
            </a:extLst>
          </p:cNvPr>
          <p:cNvSpPr txBox="1"/>
          <p:nvPr/>
        </p:nvSpPr>
        <p:spPr>
          <a:xfrm>
            <a:off x="108155" y="6519446"/>
            <a:ext cx="120838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>
                <a:solidFill>
                  <a:schemeClr val="bg1">
                    <a:lumMod val="50000"/>
                  </a:schemeClr>
                </a:solidFill>
                <a:latin typeface="Titillium Web" pitchFamily="2" charset="77"/>
              </a:rPr>
              <a:t>Cualquier modificación del material original de CONTPAQi® entregado al Distribuidor será responsabilidad exclusiva del propio Distribuidor. Se recomienda mantener la información íntegra tal como se ha proporcionado para asegurar la coherencia y precisión de la información, tanto de la empresa como de sus productos y servicios. Los cambios realizados por los mismos Distribuidores que afecten la veracidad de la información estarán fuera de ser responsabilidad de CONTPAQi®. </a:t>
            </a:r>
          </a:p>
        </p:txBody>
      </p:sp>
    </p:spTree>
    <p:extLst>
      <p:ext uri="{BB962C8B-B14F-4D97-AF65-F5344CB8AC3E}">
        <p14:creationId xmlns:p14="http://schemas.microsoft.com/office/powerpoint/2010/main" val="42758564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ángulo 16">
            <a:extLst>
              <a:ext uri="{FF2B5EF4-FFF2-40B4-BE49-F238E27FC236}">
                <a16:creationId xmlns:a16="http://schemas.microsoft.com/office/drawing/2014/main" id="{D4F36E45-A237-2846-A3DE-275946A416EB}"/>
              </a:ext>
            </a:extLst>
          </p:cNvPr>
          <p:cNvSpPr/>
          <p:nvPr/>
        </p:nvSpPr>
        <p:spPr>
          <a:xfrm>
            <a:off x="0" y="0"/>
            <a:ext cx="12192000" cy="1153466"/>
          </a:xfrm>
          <a:prstGeom prst="rect">
            <a:avLst/>
          </a:prstGeom>
          <a:gradFill>
            <a:gsLst>
              <a:gs pos="0">
                <a:srgbClr val="20BBEE"/>
              </a:gs>
              <a:gs pos="100000">
                <a:srgbClr val="003A7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769EA60B-C228-7347-8116-709DFADADB99}"/>
              </a:ext>
            </a:extLst>
          </p:cNvPr>
          <p:cNvSpPr txBox="1"/>
          <p:nvPr/>
        </p:nvSpPr>
        <p:spPr>
          <a:xfrm>
            <a:off x="3016572" y="340150"/>
            <a:ext cx="6158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solidFill>
                  <a:schemeClr val="bg1"/>
                </a:solidFill>
                <a:latin typeface="Titillium Web" pitchFamily="2" charset="77"/>
              </a:rPr>
              <a:t>FINIQUITO </a:t>
            </a:r>
            <a:r>
              <a:rPr lang="es-MX" sz="2800" dirty="0">
                <a:solidFill>
                  <a:schemeClr val="bg1"/>
                </a:solidFill>
                <a:latin typeface="Titillium Web" pitchFamily="2" charset="77"/>
              </a:rPr>
              <a:t>EN PERIODO AUTORIZADO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CD635603-237D-5746-1B08-980BFC7452DD}"/>
              </a:ext>
            </a:extLst>
          </p:cNvPr>
          <p:cNvSpPr/>
          <p:nvPr/>
        </p:nvSpPr>
        <p:spPr>
          <a:xfrm>
            <a:off x="981511" y="1227392"/>
            <a:ext cx="10415155" cy="55399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r>
              <a:rPr lang="es-MX">
                <a:solidFill>
                  <a:schemeClr val="bg2">
                    <a:lumMod val="50000"/>
                  </a:schemeClr>
                </a:solidFill>
                <a:latin typeface="Titillium Web" pitchFamily="2" charset="77"/>
              </a:rPr>
              <a:t>Se pueda aplicar el finiquito con la fecha real de la baja del empleado, y tener la información correcta para la notificación de la baja ante el IMSS, de una manera más sencilla, y que no implique recuperar respaldo.</a:t>
            </a:r>
            <a:endParaRPr lang="es-MX" b="1">
              <a:solidFill>
                <a:schemeClr val="bg2">
                  <a:lumMod val="50000"/>
                </a:schemeClr>
              </a:solidFill>
              <a:latin typeface="Titillium Web" pitchFamily="2" charset="77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8D42DDD-3685-BA83-D50E-AC9EF6414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496" y="1938737"/>
            <a:ext cx="4444864" cy="4242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693FF7BB-79F0-288F-1EC9-274902F10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352" y="1938737"/>
            <a:ext cx="4444863" cy="4242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1A9332AD-63C7-E516-FFC5-B274B88F10B4}"/>
              </a:ext>
            </a:extLst>
          </p:cNvPr>
          <p:cNvSpPr txBox="1"/>
          <p:nvPr/>
        </p:nvSpPr>
        <p:spPr>
          <a:xfrm>
            <a:off x="108155" y="6519446"/>
            <a:ext cx="120838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>
                <a:solidFill>
                  <a:schemeClr val="bg1">
                    <a:lumMod val="50000"/>
                  </a:schemeClr>
                </a:solidFill>
                <a:latin typeface="Titillium Web" pitchFamily="2" charset="77"/>
              </a:rPr>
              <a:t>Cualquier modificación del material original de CONTPAQi® entregado al Distribuidor será responsabilidad exclusiva del propio Distribuidor. Se recomienda mantener la información íntegra tal como se ha proporcionado para asegurar la coherencia y precisión de la información, tanto de la empresa como de sus productos y servicios. Los cambios realizados por los mismos Distribuidores que afecten la veracidad de la información estarán fuera de ser responsabilidad de CONTPAQi®. </a:t>
            </a:r>
          </a:p>
        </p:txBody>
      </p:sp>
    </p:spTree>
    <p:extLst>
      <p:ext uri="{BB962C8B-B14F-4D97-AF65-F5344CB8AC3E}">
        <p14:creationId xmlns:p14="http://schemas.microsoft.com/office/powerpoint/2010/main" val="8387786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/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532463BB-2D8F-F544-86D1-199B41F8375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" y="-750011"/>
            <a:ext cx="12192000" cy="8134390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77014958-42BD-AF44-9379-464F11450EA8}"/>
              </a:ext>
            </a:extLst>
          </p:cNvPr>
          <p:cNvSpPr/>
          <p:nvPr/>
        </p:nvSpPr>
        <p:spPr>
          <a:xfrm rot="179536">
            <a:off x="-822832" y="5061270"/>
            <a:ext cx="13524741" cy="3593460"/>
          </a:xfrm>
          <a:prstGeom prst="rect">
            <a:avLst/>
          </a:prstGeom>
          <a:gradFill>
            <a:gsLst>
              <a:gs pos="0">
                <a:srgbClr val="20BBEE"/>
              </a:gs>
              <a:gs pos="100000">
                <a:srgbClr val="003A7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EF1CFA1F-6F0B-F24A-B523-723E7AB11405}"/>
              </a:ext>
            </a:extLst>
          </p:cNvPr>
          <p:cNvSpPr txBox="1">
            <a:spLocks/>
          </p:cNvSpPr>
          <p:nvPr/>
        </p:nvSpPr>
        <p:spPr>
          <a:xfrm>
            <a:off x="731061" y="5298593"/>
            <a:ext cx="8323292" cy="1292020"/>
          </a:xfrm>
          <a:prstGeom prst="rect">
            <a:avLst/>
          </a:prstGeom>
        </p:spPr>
        <p:txBody>
          <a:bodyPr vert="horz" wrap="square" lIns="0" tIns="60325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ct val="100000"/>
              </a:lnSpc>
              <a:spcBef>
                <a:spcPts val="475"/>
              </a:spcBef>
            </a:pPr>
            <a:r>
              <a:rPr lang="es-ES_tradnl" sz="4000" b="1" spc="65">
                <a:solidFill>
                  <a:schemeClr val="bg1"/>
                </a:solidFill>
                <a:latin typeface="Titillium Web" pitchFamily="2" charset="77"/>
              </a:rPr>
              <a:t>SOMOS LOS ÚNICOS QUE CONTAMOS CON:</a:t>
            </a:r>
            <a:endParaRPr lang="es-ES_tradnl" sz="4000" b="1">
              <a:solidFill>
                <a:schemeClr val="bg1"/>
              </a:solidFill>
              <a:latin typeface="Titillium Web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679768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D15B288E-9FB3-CC4C-8517-E8258EEAD7D8}"/>
              </a:ext>
            </a:extLst>
          </p:cNvPr>
          <p:cNvSpPr/>
          <p:nvPr/>
        </p:nvSpPr>
        <p:spPr>
          <a:xfrm rot="631430">
            <a:off x="9569483" y="-745067"/>
            <a:ext cx="4110495" cy="9109653"/>
          </a:xfrm>
          <a:prstGeom prst="rect">
            <a:avLst/>
          </a:prstGeom>
          <a:gradFill>
            <a:gsLst>
              <a:gs pos="100000">
                <a:srgbClr val="20BBEE"/>
              </a:gs>
              <a:gs pos="75000">
                <a:srgbClr val="158DC1"/>
              </a:gs>
              <a:gs pos="4000">
                <a:srgbClr val="003A7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4A794E-7A48-344B-B5E4-1D605891F0CC}"/>
              </a:ext>
            </a:extLst>
          </p:cNvPr>
          <p:cNvSpPr txBox="1">
            <a:spLocks/>
          </p:cNvSpPr>
          <p:nvPr/>
        </p:nvSpPr>
        <p:spPr>
          <a:xfrm>
            <a:off x="905935" y="2639368"/>
            <a:ext cx="6328425" cy="157657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Clr>
                <a:srgbClr val="20BBEE"/>
              </a:buClr>
              <a:buFont typeface="Arial" panose="020B0604020202020204" pitchFamily="34" charset="0"/>
              <a:buChar char="•"/>
            </a:pPr>
            <a:r>
              <a:rPr lang="es-MX" sz="2000">
                <a:solidFill>
                  <a:schemeClr val="tx1">
                    <a:lumMod val="75000"/>
                    <a:lumOff val="25000"/>
                  </a:schemeClr>
                </a:solidFill>
                <a:latin typeface="Titillium Web" pitchFamily="2" charset="77"/>
              </a:rPr>
              <a:t>Más de 40 años en el mercado.</a:t>
            </a:r>
          </a:p>
          <a:p>
            <a:pPr marL="342900" indent="-342900" algn="l">
              <a:buClr>
                <a:srgbClr val="20BBEE"/>
              </a:buClr>
              <a:buFont typeface="Arial" panose="020B0604020202020204" pitchFamily="34" charset="0"/>
              <a:buChar char="•"/>
            </a:pPr>
            <a:r>
              <a:rPr lang="es-MX" sz="2000">
                <a:solidFill>
                  <a:schemeClr val="tx1">
                    <a:lumMod val="75000"/>
                    <a:lumOff val="25000"/>
                  </a:schemeClr>
                </a:solidFill>
                <a:latin typeface="Titillium Web" pitchFamily="2" charset="77"/>
              </a:rPr>
              <a:t>Con más de 81,000 clientes.</a:t>
            </a:r>
          </a:p>
          <a:p>
            <a:pPr marL="342900" indent="-342900" algn="l">
              <a:buClr>
                <a:srgbClr val="20BBEE"/>
              </a:buClr>
              <a:buFont typeface="Arial" panose="020B0604020202020204" pitchFamily="34" charset="0"/>
              <a:buChar char="•"/>
            </a:pPr>
            <a:r>
              <a:rPr lang="es-MX" sz="2000">
                <a:solidFill>
                  <a:schemeClr val="tx1">
                    <a:lumMod val="75000"/>
                    <a:lumOff val="25000"/>
                  </a:schemeClr>
                </a:solidFill>
                <a:latin typeface="Titillium Web" pitchFamily="2" charset="77"/>
              </a:rPr>
              <a:t>En un mes nuestro PAC emite el $45% de todos los CFDI por pago de Nómina.</a:t>
            </a:r>
            <a:endParaRPr lang="es-MX" sz="1300">
              <a:solidFill>
                <a:schemeClr val="tx1">
                  <a:lumMod val="75000"/>
                  <a:lumOff val="25000"/>
                </a:schemeClr>
              </a:solidFill>
              <a:latin typeface="Titillium Web" pitchFamily="2" charset="77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EDA1625-31A9-0A4A-97B7-3B6938A86B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936" y="838443"/>
            <a:ext cx="2768597" cy="385196"/>
          </a:xfrm>
          <a:prstGeom prst="rect">
            <a:avLst/>
          </a:prstGeom>
        </p:spPr>
      </p:pic>
      <p:sp>
        <p:nvSpPr>
          <p:cNvPr id="15" name="Rectángulo redondeado 14">
            <a:extLst>
              <a:ext uri="{FF2B5EF4-FFF2-40B4-BE49-F238E27FC236}">
                <a16:creationId xmlns:a16="http://schemas.microsoft.com/office/drawing/2014/main" id="{CC811115-E55D-1040-B399-9A87110847A1}"/>
              </a:ext>
            </a:extLst>
          </p:cNvPr>
          <p:cNvSpPr/>
          <p:nvPr/>
        </p:nvSpPr>
        <p:spPr>
          <a:xfrm rot="20780900">
            <a:off x="7877908" y="-916173"/>
            <a:ext cx="4956984" cy="6046711"/>
          </a:xfrm>
          <a:prstGeom prst="roundRect">
            <a:avLst>
              <a:gd name="adj" fmla="val 10667"/>
            </a:avLst>
          </a:prstGeom>
          <a:solidFill>
            <a:srgbClr val="20BB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228E2422-A2A5-9E45-A8F0-886A4BB584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18501" y="0"/>
            <a:ext cx="5872217" cy="5779007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11CA1740-8682-D804-44BB-A0F448906EAC}"/>
              </a:ext>
            </a:extLst>
          </p:cNvPr>
          <p:cNvSpPr txBox="1"/>
          <p:nvPr/>
        </p:nvSpPr>
        <p:spPr>
          <a:xfrm>
            <a:off x="121921" y="6390167"/>
            <a:ext cx="8798796" cy="467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>
                <a:solidFill>
                  <a:schemeClr val="bg1">
                    <a:lumMod val="50000"/>
                  </a:schemeClr>
                </a:solidFill>
                <a:latin typeface="Titillium Web" pitchFamily="2" charset="77"/>
              </a:rPr>
              <a:t>Cualquier modificación del material original de CONTPAQi® entregado al Distribuidor será responsabilidad exclusiva del propio Distribuidor. Se recomienda mantener la información íntegra tal como se ha proporcionado para asegurar la coherencia y precisión de la información, tanto de la empresa como de sus productos y servicios. Los cambios realizados por los mismos Distribuidores que afecten la veracidad de la información estarán fuera de ser responsabilidad de CONTPAQi®. </a:t>
            </a:r>
          </a:p>
        </p:txBody>
      </p:sp>
    </p:spTree>
    <p:extLst>
      <p:ext uri="{BB962C8B-B14F-4D97-AF65-F5344CB8AC3E}">
        <p14:creationId xmlns:p14="http://schemas.microsoft.com/office/powerpoint/2010/main" val="12983378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 animBg="1"/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7F5DAF91-0A85-364F-948B-019966DEE12D}"/>
              </a:ext>
            </a:extLst>
          </p:cNvPr>
          <p:cNvSpPr/>
          <p:nvPr/>
        </p:nvSpPr>
        <p:spPr>
          <a:xfrm rot="10800000" flipH="1">
            <a:off x="0" y="-107577"/>
            <a:ext cx="12192000" cy="753154"/>
          </a:xfrm>
          <a:prstGeom prst="rect">
            <a:avLst/>
          </a:prstGeom>
          <a:gradFill>
            <a:gsLst>
              <a:gs pos="0">
                <a:srgbClr val="20BBEE"/>
              </a:gs>
              <a:gs pos="100000">
                <a:srgbClr val="003A7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24C74711-8869-ED4B-9DCB-077306DDA6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6249" y="2298947"/>
            <a:ext cx="5781188" cy="2260106"/>
          </a:xfrm>
        </p:spPr>
        <p:txBody>
          <a:bodyPr wrap="square" lIns="0" tIns="0" rIns="0" bIns="0">
            <a:spAutoFit/>
          </a:bodyPr>
          <a:lstStyle/>
          <a:p>
            <a:pPr marL="0" indent="0">
              <a:buNone/>
            </a:pPr>
            <a:r>
              <a:rPr lang="es-MX" sz="2400" b="1" spc="75">
                <a:solidFill>
                  <a:srgbClr val="20BBEE"/>
                </a:solidFill>
                <a:latin typeface="Titillium Web" pitchFamily="2" charset="77"/>
                <a:cs typeface="Tahoma"/>
              </a:rPr>
              <a:t>Tablero Fiscal (Dashboard)</a:t>
            </a:r>
          </a:p>
          <a:p>
            <a:r>
              <a:rPr lang="es-MX" sz="2400" spc="75">
                <a:solidFill>
                  <a:srgbClr val="767171"/>
                </a:solidFill>
                <a:latin typeface="Titillium Web" pitchFamily="2" charset="77"/>
                <a:cs typeface="Tahoma"/>
              </a:rPr>
              <a:t>Te da una perspectiva similar a la que el SAT tiene de tu empresa.</a:t>
            </a:r>
          </a:p>
          <a:p>
            <a:r>
              <a:rPr lang="es-MX" sz="2400" spc="75">
                <a:solidFill>
                  <a:srgbClr val="767171"/>
                </a:solidFill>
                <a:latin typeface="Titillium Web" pitchFamily="2" charset="77"/>
                <a:cs typeface="Tahoma"/>
              </a:rPr>
              <a:t>Te permite hacer una conciliación de la información generada en el sistema vs CFDI emitidos.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0BE2760-8966-1F41-920F-A3FFE5F3FC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7611" y="1456765"/>
            <a:ext cx="3729318" cy="3729318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9082F260-B2C5-7C76-2E72-E3B77E118A4B}"/>
              </a:ext>
            </a:extLst>
          </p:cNvPr>
          <p:cNvSpPr txBox="1"/>
          <p:nvPr/>
        </p:nvSpPr>
        <p:spPr>
          <a:xfrm>
            <a:off x="108155" y="6519446"/>
            <a:ext cx="120838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>
                <a:solidFill>
                  <a:schemeClr val="bg1">
                    <a:lumMod val="50000"/>
                  </a:schemeClr>
                </a:solidFill>
                <a:latin typeface="Titillium Web" pitchFamily="2" charset="77"/>
              </a:rPr>
              <a:t>Cualquier modificación del material original de CONTPAQi® entregado al Distribuidor será responsabilidad exclusiva del propio Distribuidor. Se recomienda mantener la información íntegra tal como se ha proporcionado para asegurar la coherencia y precisión de la información, tanto de la empresa como de sus productos y servicios. Los cambios realizados por los mismos Distribuidores que afecten la veracidad de la información estarán fuera de ser responsabilidad de CONTPAQi®. </a:t>
            </a:r>
          </a:p>
        </p:txBody>
      </p:sp>
    </p:spTree>
    <p:extLst>
      <p:ext uri="{BB962C8B-B14F-4D97-AF65-F5344CB8AC3E}">
        <p14:creationId xmlns:p14="http://schemas.microsoft.com/office/powerpoint/2010/main" val="2746696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5DD645E9-AE81-6940-9562-1BDD4B8D94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2997" y="2949853"/>
            <a:ext cx="3229188" cy="2421892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7F5DAF91-0A85-364F-948B-019966DEE12D}"/>
              </a:ext>
            </a:extLst>
          </p:cNvPr>
          <p:cNvSpPr/>
          <p:nvPr/>
        </p:nvSpPr>
        <p:spPr>
          <a:xfrm flipH="1">
            <a:off x="0" y="-107577"/>
            <a:ext cx="12192000" cy="753154"/>
          </a:xfrm>
          <a:prstGeom prst="rect">
            <a:avLst/>
          </a:prstGeom>
          <a:gradFill>
            <a:gsLst>
              <a:gs pos="0">
                <a:srgbClr val="20BBEE"/>
              </a:gs>
              <a:gs pos="100000">
                <a:srgbClr val="003A7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31273948-7BE3-5E48-AE20-C71567B660AE}"/>
              </a:ext>
            </a:extLst>
          </p:cNvPr>
          <p:cNvSpPr/>
          <p:nvPr/>
        </p:nvSpPr>
        <p:spPr>
          <a:xfrm>
            <a:off x="4914058" y="1426442"/>
            <a:ext cx="2897124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s-MX" sz="2400" spc="75" dirty="0">
                <a:solidFill>
                  <a:srgbClr val="767171"/>
                </a:solidFill>
                <a:latin typeface="Titillium Web" pitchFamily="2" charset="77"/>
                <a:cs typeface="Tahoma"/>
              </a:rPr>
              <a:t>Herramientas para revisión del cálculo de Impuesto, IMSS.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D9FBF03C-7BA5-1C42-BED3-4BAF1E32E882}"/>
              </a:ext>
            </a:extLst>
          </p:cNvPr>
          <p:cNvSpPr/>
          <p:nvPr/>
        </p:nvSpPr>
        <p:spPr>
          <a:xfrm>
            <a:off x="954593" y="1380275"/>
            <a:ext cx="3336285" cy="1200329"/>
          </a:xfrm>
          <a:prstGeom prst="rect">
            <a:avLst/>
          </a:prstGeom>
        </p:spPr>
        <p:txBody>
          <a:bodyPr wrap="square" lIns="0" tIns="45720" rIns="0" bIns="45720" anchor="t">
            <a:spAutoFit/>
          </a:bodyPr>
          <a:lstStyle/>
          <a:p>
            <a:pPr algn="ctr"/>
            <a:r>
              <a:rPr lang="es-MX" sz="2400" dirty="0">
                <a:solidFill>
                  <a:srgbClr val="767171"/>
                </a:solidFill>
                <a:latin typeface="Titillium Web"/>
              </a:rPr>
              <a:t>Generación automática de incidencias por medio de CONTPAQi Colabora® 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284ADD8C-FB8C-374D-8476-2BFB468728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6909" y="3470256"/>
            <a:ext cx="3343969" cy="1155419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C167A4F4-CB0B-751B-B8F4-B9796B563221}"/>
              </a:ext>
            </a:extLst>
          </p:cNvPr>
          <p:cNvSpPr txBox="1"/>
          <p:nvPr/>
        </p:nvSpPr>
        <p:spPr>
          <a:xfrm>
            <a:off x="108155" y="6519446"/>
            <a:ext cx="120838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dirty="0">
                <a:solidFill>
                  <a:schemeClr val="bg1">
                    <a:lumMod val="50000"/>
                  </a:schemeClr>
                </a:solidFill>
                <a:latin typeface="Titillium Web" pitchFamily="2" charset="77"/>
              </a:rPr>
              <a:t>Cualquier modificación del material original de CONTPAQi® entregado al Distribuidor será responsabilidad exclusiva del propio Distribuidor. Se recomienda mantener la información íntegra tal como se ha proporcionado para asegurar la coherencia y precisión de la información, tanto de la empresa como de sus productos y servicios. Los cambios realizados por los mismos Distribuidores que afecten la veracidad de la información estarán fuera de ser responsabilidad de CONTPAQi®. 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B720766-188D-F3A8-6B93-5F367F0A4F10}"/>
              </a:ext>
            </a:extLst>
          </p:cNvPr>
          <p:cNvSpPr txBox="1"/>
          <p:nvPr/>
        </p:nvSpPr>
        <p:spPr>
          <a:xfrm>
            <a:off x="8645365" y="1018194"/>
            <a:ext cx="30934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dirty="0">
                <a:solidFill>
                  <a:schemeClr val="bg1">
                    <a:lumMod val="50000"/>
                  </a:schemeClr>
                </a:solidFill>
              </a:rPr>
              <a:t>Actualización en línea de tarifas ISR sin reinstalar versiones ni realizar procesos manuales.</a:t>
            </a:r>
          </a:p>
        </p:txBody>
      </p:sp>
      <p:pic>
        <p:nvPicPr>
          <p:cNvPr id="1026" name="Picture 2" descr="Actualizar, Mejora, Engranaje, Ciclo">
            <a:extLst>
              <a:ext uri="{FF2B5EF4-FFF2-40B4-BE49-F238E27FC236}">
                <a16:creationId xmlns:a16="http://schemas.microsoft.com/office/drawing/2014/main" id="{9C98C6D2-B725-5B5A-1945-2876E2C95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5845" y="3218675"/>
            <a:ext cx="1833409" cy="1833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788749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532463BB-2D8F-F544-86D1-199B41F8375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81" y="-438644"/>
            <a:ext cx="12209166" cy="8145843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77014958-42BD-AF44-9379-464F11450EA8}"/>
              </a:ext>
            </a:extLst>
          </p:cNvPr>
          <p:cNvSpPr/>
          <p:nvPr/>
        </p:nvSpPr>
        <p:spPr>
          <a:xfrm rot="179536">
            <a:off x="-822832" y="5061270"/>
            <a:ext cx="13524741" cy="3593460"/>
          </a:xfrm>
          <a:prstGeom prst="rect">
            <a:avLst/>
          </a:prstGeom>
          <a:gradFill>
            <a:gsLst>
              <a:gs pos="0">
                <a:srgbClr val="20BBEE"/>
              </a:gs>
              <a:gs pos="100000">
                <a:srgbClr val="003A7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EF1CFA1F-6F0B-F24A-B523-723E7AB11405}"/>
              </a:ext>
            </a:extLst>
          </p:cNvPr>
          <p:cNvSpPr txBox="1">
            <a:spLocks/>
          </p:cNvSpPr>
          <p:nvPr/>
        </p:nvSpPr>
        <p:spPr>
          <a:xfrm>
            <a:off x="731061" y="5606369"/>
            <a:ext cx="8323292" cy="676467"/>
          </a:xfrm>
          <a:prstGeom prst="rect">
            <a:avLst/>
          </a:prstGeom>
        </p:spPr>
        <p:txBody>
          <a:bodyPr vert="horz" wrap="square" lIns="0" tIns="60325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ct val="100000"/>
              </a:lnSpc>
              <a:spcBef>
                <a:spcPts val="475"/>
              </a:spcBef>
            </a:pPr>
            <a:r>
              <a:rPr lang="es-ES_tradnl" sz="4000" b="1" spc="65">
                <a:solidFill>
                  <a:schemeClr val="bg1"/>
                </a:solidFill>
                <a:latin typeface="Titillium Web" pitchFamily="2" charset="77"/>
              </a:rPr>
              <a:t>COMPLEMENTA TU SISTEMA</a:t>
            </a:r>
            <a:endParaRPr lang="es-ES_tradnl" sz="4000" b="1">
              <a:solidFill>
                <a:schemeClr val="bg1"/>
              </a:solidFill>
              <a:latin typeface="Titillium Web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126219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ángulo 21">
            <a:extLst>
              <a:ext uri="{FF2B5EF4-FFF2-40B4-BE49-F238E27FC236}">
                <a16:creationId xmlns:a16="http://schemas.microsoft.com/office/drawing/2014/main" id="{AD287C93-24E1-6F4D-8EBF-C29366B8978B}"/>
              </a:ext>
            </a:extLst>
          </p:cNvPr>
          <p:cNvSpPr/>
          <p:nvPr/>
        </p:nvSpPr>
        <p:spPr>
          <a:xfrm rot="179536">
            <a:off x="-119716" y="-1093651"/>
            <a:ext cx="12770444" cy="2601309"/>
          </a:xfrm>
          <a:custGeom>
            <a:avLst/>
            <a:gdLst>
              <a:gd name="connsiteX0" fmla="*/ 0 w 13524741"/>
              <a:gd name="connsiteY0" fmla="*/ 0 h 3593460"/>
              <a:gd name="connsiteX1" fmla="*/ 13524741 w 13524741"/>
              <a:gd name="connsiteY1" fmla="*/ 0 h 3593460"/>
              <a:gd name="connsiteX2" fmla="*/ 13524741 w 13524741"/>
              <a:gd name="connsiteY2" fmla="*/ 3593460 h 3593460"/>
              <a:gd name="connsiteX3" fmla="*/ 0 w 13524741"/>
              <a:gd name="connsiteY3" fmla="*/ 3593460 h 3593460"/>
              <a:gd name="connsiteX4" fmla="*/ 0 w 13524741"/>
              <a:gd name="connsiteY4" fmla="*/ 0 h 3593460"/>
              <a:gd name="connsiteX0" fmla="*/ 0 w 13524741"/>
              <a:gd name="connsiteY0" fmla="*/ 0 h 4207809"/>
              <a:gd name="connsiteX1" fmla="*/ 13524741 w 13524741"/>
              <a:gd name="connsiteY1" fmla="*/ 0 h 4207809"/>
              <a:gd name="connsiteX2" fmla="*/ 13524741 w 13524741"/>
              <a:gd name="connsiteY2" fmla="*/ 3593460 h 4207809"/>
              <a:gd name="connsiteX3" fmla="*/ 52019 w 13524741"/>
              <a:gd name="connsiteY3" fmla="*/ 4207809 h 4207809"/>
              <a:gd name="connsiteX4" fmla="*/ 0 w 13524741"/>
              <a:gd name="connsiteY4" fmla="*/ 0 h 4207809"/>
              <a:gd name="connsiteX0" fmla="*/ 0 w 13532141"/>
              <a:gd name="connsiteY0" fmla="*/ 0 h 4207809"/>
              <a:gd name="connsiteX1" fmla="*/ 13524741 w 13532141"/>
              <a:gd name="connsiteY1" fmla="*/ 0 h 4207809"/>
              <a:gd name="connsiteX2" fmla="*/ 13532141 w 13532141"/>
              <a:gd name="connsiteY2" fmla="*/ 3354209 h 4207809"/>
              <a:gd name="connsiteX3" fmla="*/ 52019 w 13532141"/>
              <a:gd name="connsiteY3" fmla="*/ 4207809 h 4207809"/>
              <a:gd name="connsiteX4" fmla="*/ 0 w 13532141"/>
              <a:gd name="connsiteY4" fmla="*/ 0 h 4207809"/>
              <a:gd name="connsiteX0" fmla="*/ 0 w 13560294"/>
              <a:gd name="connsiteY0" fmla="*/ 0 h 4207809"/>
              <a:gd name="connsiteX1" fmla="*/ 13524741 w 13560294"/>
              <a:gd name="connsiteY1" fmla="*/ 0 h 4207809"/>
              <a:gd name="connsiteX2" fmla="*/ 13560294 w 13560294"/>
              <a:gd name="connsiteY2" fmla="*/ 3511981 h 4207809"/>
              <a:gd name="connsiteX3" fmla="*/ 52019 w 13560294"/>
              <a:gd name="connsiteY3" fmla="*/ 4207809 h 4207809"/>
              <a:gd name="connsiteX4" fmla="*/ 0 w 13560294"/>
              <a:gd name="connsiteY4" fmla="*/ 0 h 4207809"/>
              <a:gd name="connsiteX0" fmla="*/ 936749 w 13508275"/>
              <a:gd name="connsiteY0" fmla="*/ 1779612 h 4207809"/>
              <a:gd name="connsiteX1" fmla="*/ 13472722 w 13508275"/>
              <a:gd name="connsiteY1" fmla="*/ 0 h 4207809"/>
              <a:gd name="connsiteX2" fmla="*/ 13508275 w 13508275"/>
              <a:gd name="connsiteY2" fmla="*/ 3511981 h 4207809"/>
              <a:gd name="connsiteX3" fmla="*/ 0 w 13508275"/>
              <a:gd name="connsiteY3" fmla="*/ 4207809 h 4207809"/>
              <a:gd name="connsiteX4" fmla="*/ 936749 w 13508275"/>
              <a:gd name="connsiteY4" fmla="*/ 1779612 h 4207809"/>
              <a:gd name="connsiteX0" fmla="*/ 1483874 w 13508275"/>
              <a:gd name="connsiteY0" fmla="*/ 2726377 h 4207809"/>
              <a:gd name="connsiteX1" fmla="*/ 13472722 w 13508275"/>
              <a:gd name="connsiteY1" fmla="*/ 0 h 4207809"/>
              <a:gd name="connsiteX2" fmla="*/ 13508275 w 13508275"/>
              <a:gd name="connsiteY2" fmla="*/ 3511981 h 4207809"/>
              <a:gd name="connsiteX3" fmla="*/ 0 w 13508275"/>
              <a:gd name="connsiteY3" fmla="*/ 4207809 h 4207809"/>
              <a:gd name="connsiteX4" fmla="*/ 1483874 w 13508275"/>
              <a:gd name="connsiteY4" fmla="*/ 2726377 h 4207809"/>
              <a:gd name="connsiteX0" fmla="*/ 737831 w 13508275"/>
              <a:gd name="connsiteY0" fmla="*/ 2924617 h 4207809"/>
              <a:gd name="connsiteX1" fmla="*/ 13472722 w 13508275"/>
              <a:gd name="connsiteY1" fmla="*/ 0 h 4207809"/>
              <a:gd name="connsiteX2" fmla="*/ 13508275 w 13508275"/>
              <a:gd name="connsiteY2" fmla="*/ 3511981 h 4207809"/>
              <a:gd name="connsiteX3" fmla="*/ 0 w 13508275"/>
              <a:gd name="connsiteY3" fmla="*/ 4207809 h 4207809"/>
              <a:gd name="connsiteX4" fmla="*/ 737831 w 13508275"/>
              <a:gd name="connsiteY4" fmla="*/ 2924617 h 4207809"/>
              <a:gd name="connsiteX0" fmla="*/ 0 w 12770444"/>
              <a:gd name="connsiteY0" fmla="*/ 2924617 h 4164227"/>
              <a:gd name="connsiteX1" fmla="*/ 12734891 w 12770444"/>
              <a:gd name="connsiteY1" fmla="*/ 0 h 4164227"/>
              <a:gd name="connsiteX2" fmla="*/ 12770444 w 12770444"/>
              <a:gd name="connsiteY2" fmla="*/ 3511981 h 4164227"/>
              <a:gd name="connsiteX3" fmla="*/ 95918 w 12770444"/>
              <a:gd name="connsiteY3" fmla="*/ 4164227 h 4164227"/>
              <a:gd name="connsiteX4" fmla="*/ 0 w 12770444"/>
              <a:gd name="connsiteY4" fmla="*/ 2924617 h 4164227"/>
              <a:gd name="connsiteX0" fmla="*/ 0 w 12770444"/>
              <a:gd name="connsiteY0" fmla="*/ 1361699 h 2601309"/>
              <a:gd name="connsiteX1" fmla="*/ 12537913 w 12770444"/>
              <a:gd name="connsiteY1" fmla="*/ 0 h 2601309"/>
              <a:gd name="connsiteX2" fmla="*/ 12770444 w 12770444"/>
              <a:gd name="connsiteY2" fmla="*/ 1949063 h 2601309"/>
              <a:gd name="connsiteX3" fmla="*/ 95918 w 12770444"/>
              <a:gd name="connsiteY3" fmla="*/ 2601309 h 2601309"/>
              <a:gd name="connsiteX4" fmla="*/ 0 w 12770444"/>
              <a:gd name="connsiteY4" fmla="*/ 1361699 h 2601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70444" h="2601309">
                <a:moveTo>
                  <a:pt x="0" y="1361699"/>
                </a:moveTo>
                <a:lnTo>
                  <a:pt x="12537913" y="0"/>
                </a:lnTo>
                <a:cubicBezTo>
                  <a:pt x="12540380" y="1118070"/>
                  <a:pt x="12767977" y="830993"/>
                  <a:pt x="12770444" y="1949063"/>
                </a:cubicBezTo>
                <a:lnTo>
                  <a:pt x="95918" y="2601309"/>
                </a:lnTo>
                <a:lnTo>
                  <a:pt x="0" y="1361699"/>
                </a:lnTo>
                <a:close/>
              </a:path>
            </a:pathLst>
          </a:custGeom>
          <a:gradFill>
            <a:gsLst>
              <a:gs pos="0">
                <a:srgbClr val="20BBEE"/>
              </a:gs>
              <a:gs pos="100000">
                <a:srgbClr val="003A7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C8BB89DA-7F94-344A-A63D-057AA496A319}"/>
              </a:ext>
            </a:extLst>
          </p:cNvPr>
          <p:cNvSpPr/>
          <p:nvPr/>
        </p:nvSpPr>
        <p:spPr>
          <a:xfrm>
            <a:off x="5109759" y="2388652"/>
            <a:ext cx="686602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Clr>
                <a:srgbClr val="20BBEE"/>
              </a:buClr>
              <a:buSzPct val="110000"/>
              <a:buFont typeface="Wingdings" pitchFamily="2" charset="2"/>
              <a:buChar char="§"/>
              <a:defRPr/>
            </a:pPr>
            <a:r>
              <a:rPr lang="es-MX" sz="1400">
                <a:solidFill>
                  <a:prstClr val="black"/>
                </a:solidFill>
                <a:latin typeface="Titillium Web" pitchFamily="2" charset="77"/>
              </a:rPr>
              <a:t>Contabiliza el pago de nómina para el registro contable.</a:t>
            </a:r>
          </a:p>
          <a:p>
            <a:pPr marL="342900" indent="-342900" algn="just">
              <a:buClr>
                <a:srgbClr val="20BBEE"/>
              </a:buClr>
              <a:buSzPct val="110000"/>
              <a:buFont typeface="Wingdings" pitchFamily="2" charset="2"/>
              <a:buChar char="§"/>
              <a:defRPr/>
            </a:pPr>
            <a:r>
              <a:rPr lang="es-MX" sz="1400">
                <a:solidFill>
                  <a:prstClr val="black"/>
                </a:solidFill>
                <a:latin typeface="Titillium Web" pitchFamily="2" charset="77"/>
              </a:rPr>
              <a:t>Contabiliza el pago de nómina para el cumplimiento de la contabilidad electrónica.</a:t>
            </a:r>
          </a:p>
          <a:p>
            <a:pPr marL="342900" indent="-342900" algn="just">
              <a:buClr>
                <a:srgbClr val="20BBEE"/>
              </a:buClr>
              <a:buSzPct val="110000"/>
              <a:buFont typeface="Wingdings" pitchFamily="2" charset="2"/>
              <a:buChar char="§"/>
              <a:defRPr/>
            </a:pPr>
            <a:r>
              <a:rPr lang="es-MX" sz="1400">
                <a:solidFill>
                  <a:prstClr val="black"/>
                </a:solidFill>
                <a:latin typeface="Titillium Web" pitchFamily="2" charset="77"/>
              </a:rPr>
              <a:t>Integra la información del ADD para la extracción de información.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CC16A65A-D037-CA4F-8225-FA0AB3ADC88D}"/>
              </a:ext>
            </a:extLst>
          </p:cNvPr>
          <p:cNvSpPr/>
          <p:nvPr/>
        </p:nvSpPr>
        <p:spPr>
          <a:xfrm>
            <a:off x="5109759" y="4237174"/>
            <a:ext cx="68660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Clr>
                <a:srgbClr val="20BBEE"/>
              </a:buClr>
              <a:buSzPct val="110000"/>
              <a:buFont typeface="Wingdings" pitchFamily="2" charset="2"/>
              <a:buChar char="§"/>
              <a:defRPr/>
            </a:pPr>
            <a:r>
              <a:rPr lang="es-MX" sz="1400">
                <a:solidFill>
                  <a:prstClr val="black"/>
                </a:solidFill>
                <a:latin typeface="Titillium Web" pitchFamily="2" charset="77"/>
              </a:rPr>
              <a:t>Integra la información del CFDI de pago de nómina en el ADD de contabilidad para la extracción de información.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EBDA9C8D-9C3D-1244-BD41-9E0551BF80E7}"/>
              </a:ext>
            </a:extLst>
          </p:cNvPr>
          <p:cNvSpPr txBox="1"/>
          <p:nvPr/>
        </p:nvSpPr>
        <p:spPr>
          <a:xfrm>
            <a:off x="2340130" y="4237174"/>
            <a:ext cx="395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>
                <a:solidFill>
                  <a:schemeClr val="bg2">
                    <a:lumMod val="50000"/>
                  </a:schemeClr>
                </a:solidFill>
                <a:latin typeface="Titillium Web" pitchFamily="2" charset="77"/>
              </a:rPr>
              <a:t>+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B9A1B21C-30D5-D549-985E-8923EB54FED3}"/>
              </a:ext>
            </a:extLst>
          </p:cNvPr>
          <p:cNvSpPr txBox="1"/>
          <p:nvPr/>
        </p:nvSpPr>
        <p:spPr>
          <a:xfrm>
            <a:off x="2340130" y="2509567"/>
            <a:ext cx="395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>
                <a:solidFill>
                  <a:schemeClr val="bg2">
                    <a:lumMod val="50000"/>
                  </a:schemeClr>
                </a:solidFill>
                <a:latin typeface="Titillium Web" pitchFamily="2" charset="77"/>
              </a:rPr>
              <a:t>+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F49324F-C64B-4094-F465-4DDF2F7E1A4C}"/>
              </a:ext>
            </a:extLst>
          </p:cNvPr>
          <p:cNvSpPr txBox="1"/>
          <p:nvPr/>
        </p:nvSpPr>
        <p:spPr>
          <a:xfrm>
            <a:off x="108155" y="6519446"/>
            <a:ext cx="120838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>
                <a:solidFill>
                  <a:schemeClr val="bg1">
                    <a:lumMod val="50000"/>
                  </a:schemeClr>
                </a:solidFill>
                <a:latin typeface="Titillium Web" pitchFamily="2" charset="77"/>
              </a:rPr>
              <a:t>Cualquier modificación del material original de CONTPAQi® entregado al Distribuidor será responsabilidad exclusiva del propio Distribuidor. Se recomienda mantener la información íntegra tal como se ha proporcionado para asegurar la coherencia y precisión de la información, tanto de la empresa como de sus productos y servicios. Los cambios realizados por los mismos Distribuidores que afecten la veracidad de la información estarán fuera de ser responsabilidad de CONTPAQi®.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4BE0623-B938-8F70-17EC-54D5671290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33" y="2363534"/>
            <a:ext cx="2049897" cy="7889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B465C1C9-F9C5-E210-AC9D-5022BDE6F5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43" y="4122586"/>
            <a:ext cx="2049897" cy="78890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41D14148-BC01-7708-ED3A-EA2BE67BD0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880" y="4095559"/>
            <a:ext cx="2559050" cy="806450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FE5E94F1-4F8A-765F-DC4D-6D1692D006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880" y="2271073"/>
            <a:ext cx="2559050" cy="862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0541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7" grpId="0"/>
      <p:bldP spid="24" grpId="0"/>
      <p:bldP spid="26" grpId="0"/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>
            <a:extLst>
              <a:ext uri="{FF2B5EF4-FFF2-40B4-BE49-F238E27FC236}">
                <a16:creationId xmlns:a16="http://schemas.microsoft.com/office/drawing/2014/main" id="{8BCC7BD3-8451-A948-9893-F62529730FD1}"/>
              </a:ext>
            </a:extLst>
          </p:cNvPr>
          <p:cNvSpPr/>
          <p:nvPr/>
        </p:nvSpPr>
        <p:spPr>
          <a:xfrm rot="10800000">
            <a:off x="0" y="-1"/>
            <a:ext cx="12192000" cy="1184550"/>
          </a:xfrm>
          <a:prstGeom prst="rect">
            <a:avLst/>
          </a:prstGeom>
          <a:gradFill>
            <a:gsLst>
              <a:gs pos="100000">
                <a:srgbClr val="20BBEE"/>
              </a:gs>
              <a:gs pos="0">
                <a:srgbClr val="003A70"/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C8BB89DA-7F94-344A-A63D-057AA496A319}"/>
              </a:ext>
            </a:extLst>
          </p:cNvPr>
          <p:cNvSpPr/>
          <p:nvPr/>
        </p:nvSpPr>
        <p:spPr>
          <a:xfrm>
            <a:off x="7170786" y="2087002"/>
            <a:ext cx="44259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20BBEE"/>
              </a:buClr>
              <a:buSzPct val="110000"/>
              <a:buFont typeface="Wingdings" pitchFamily="2" charset="2"/>
              <a:buChar char="§"/>
              <a:defRPr/>
            </a:pPr>
            <a:r>
              <a:rPr lang="es-MX" sz="1400">
                <a:solidFill>
                  <a:prstClr val="black"/>
                </a:solidFill>
                <a:latin typeface="Titillium Web" pitchFamily="2" charset="77"/>
              </a:rPr>
              <a:t>Contabiliza el movimiento bancario y la póliza de CFDI de Pago de Nómina.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5C9AD52-9FD5-284A-BC45-574C24F12D1D}"/>
              </a:ext>
            </a:extLst>
          </p:cNvPr>
          <p:cNvSpPr txBox="1"/>
          <p:nvPr/>
        </p:nvSpPr>
        <p:spPr>
          <a:xfrm>
            <a:off x="2166973" y="2052720"/>
            <a:ext cx="395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>
                <a:solidFill>
                  <a:schemeClr val="bg2">
                    <a:lumMod val="50000"/>
                  </a:schemeClr>
                </a:solidFill>
                <a:latin typeface="Titillium Web" pitchFamily="2" charset="77"/>
              </a:rPr>
              <a:t>+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4A8CF8CE-B6F9-7742-8A48-67C5A4E1538B}"/>
              </a:ext>
            </a:extLst>
          </p:cNvPr>
          <p:cNvSpPr txBox="1"/>
          <p:nvPr/>
        </p:nvSpPr>
        <p:spPr>
          <a:xfrm>
            <a:off x="4834868" y="2052720"/>
            <a:ext cx="395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>
                <a:solidFill>
                  <a:schemeClr val="bg2">
                    <a:lumMod val="50000"/>
                  </a:schemeClr>
                </a:solidFill>
                <a:latin typeface="Titillium Web" pitchFamily="2" charset="77"/>
              </a:rPr>
              <a:t>+</a:t>
            </a:r>
          </a:p>
        </p:txBody>
      </p:sp>
      <p:sp>
        <p:nvSpPr>
          <p:cNvPr id="41" name="Rectángulo 40">
            <a:extLst>
              <a:ext uri="{FF2B5EF4-FFF2-40B4-BE49-F238E27FC236}">
                <a16:creationId xmlns:a16="http://schemas.microsoft.com/office/drawing/2014/main" id="{0C77EA6B-A04E-C24C-A5D4-7E5A87772B9C}"/>
              </a:ext>
            </a:extLst>
          </p:cNvPr>
          <p:cNvSpPr/>
          <p:nvPr/>
        </p:nvSpPr>
        <p:spPr>
          <a:xfrm>
            <a:off x="7170785" y="4208356"/>
            <a:ext cx="442591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20BBEE"/>
              </a:buClr>
              <a:buSzPct val="110000"/>
              <a:buFont typeface="Wingdings" pitchFamily="2" charset="2"/>
              <a:buChar char="§"/>
              <a:defRPr/>
            </a:pPr>
            <a:r>
              <a:rPr lang="es-MX" sz="1400">
                <a:solidFill>
                  <a:prstClr val="black"/>
                </a:solidFill>
                <a:latin typeface="Titillium Web" pitchFamily="2" charset="77"/>
              </a:rPr>
              <a:t>Obtén información detallada en el Tablero Fiscal a partir del CFDI, así como la conciliación de ISR vs cálculos del sistema de nómina.</a:t>
            </a: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C52F737F-7C42-E441-A32F-3AEE113B70B2}"/>
              </a:ext>
            </a:extLst>
          </p:cNvPr>
          <p:cNvSpPr txBox="1"/>
          <p:nvPr/>
        </p:nvSpPr>
        <p:spPr>
          <a:xfrm>
            <a:off x="2889252" y="3805359"/>
            <a:ext cx="395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>
                <a:solidFill>
                  <a:schemeClr val="bg2">
                    <a:lumMod val="50000"/>
                  </a:schemeClr>
                </a:solidFill>
                <a:latin typeface="Titillium Web" pitchFamily="2" charset="77"/>
              </a:rPr>
              <a:t>+</a:t>
            </a: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90D25BC2-2F23-5944-8233-54ED343BEA58}"/>
              </a:ext>
            </a:extLst>
          </p:cNvPr>
          <p:cNvSpPr txBox="1"/>
          <p:nvPr/>
        </p:nvSpPr>
        <p:spPr>
          <a:xfrm>
            <a:off x="6032793" y="3805359"/>
            <a:ext cx="395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>
                <a:solidFill>
                  <a:schemeClr val="bg2">
                    <a:lumMod val="50000"/>
                  </a:schemeClr>
                </a:solidFill>
                <a:latin typeface="Titillium Web" pitchFamily="2" charset="77"/>
              </a:rPr>
              <a:t>+</a:t>
            </a:r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57622BDB-9363-C04F-A9D8-C2AA409FEB69}"/>
              </a:ext>
            </a:extLst>
          </p:cNvPr>
          <p:cNvSpPr txBox="1"/>
          <p:nvPr/>
        </p:nvSpPr>
        <p:spPr>
          <a:xfrm>
            <a:off x="2889252" y="4818336"/>
            <a:ext cx="395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>
                <a:solidFill>
                  <a:schemeClr val="bg2">
                    <a:lumMod val="50000"/>
                  </a:schemeClr>
                </a:solidFill>
                <a:latin typeface="Titillium Web" pitchFamily="2" charset="77"/>
              </a:rPr>
              <a:t>+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6BBAC54-B19E-B54A-9590-2CE7858154A4}"/>
              </a:ext>
            </a:extLst>
          </p:cNvPr>
          <p:cNvSpPr txBox="1"/>
          <p:nvPr/>
        </p:nvSpPr>
        <p:spPr>
          <a:xfrm>
            <a:off x="108155" y="6519446"/>
            <a:ext cx="120838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>
                <a:solidFill>
                  <a:schemeClr val="bg1">
                    <a:lumMod val="50000"/>
                  </a:schemeClr>
                </a:solidFill>
                <a:latin typeface="Titillium Web" pitchFamily="2" charset="77"/>
              </a:rPr>
              <a:t>Cualquier modificación del material original de CONTPAQi® entregado al Distribuidor será responsabilidad exclusiva del propio Distribuidor. Se recomienda mantener la información íntegra tal como se ha proporcionado para asegurar la coherencia y precisión de la información, tanto de la empresa como de sus productos y servicios. Los cambios realizados por los mismos Distribuidores que afecten la veracidad de la información estarán fuera de ser responsabilidad de CONTPAQi®.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87B5AAD-E0C4-7FE3-F337-155BC69631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15" y="1894643"/>
            <a:ext cx="2049897" cy="7889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A77C11C-BE01-F793-A147-ACF3CB233E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693" y="1871290"/>
            <a:ext cx="2559050" cy="862067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FB027EC2-44FB-4472-61A2-519C3FABD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161" y="3693463"/>
            <a:ext cx="2049897" cy="7889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E21E4668-C2FF-FCF5-D95E-54CB90F654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132" y="3595159"/>
            <a:ext cx="2559050" cy="86206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C4EA687-0672-3A0F-5BCD-91377AF188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080" y="4663300"/>
            <a:ext cx="2804788" cy="883891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0FD26860-4C2C-890E-FFA4-084400B51A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595" y="1787372"/>
            <a:ext cx="2249293" cy="961819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52A7D54F-C3BA-52D3-8946-3D19B3368A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62" y="4638067"/>
            <a:ext cx="2249293" cy="961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43162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21" grpId="0"/>
      <p:bldP spid="41" grpId="0"/>
      <p:bldP spid="43" grpId="0"/>
      <p:bldP spid="47" grpId="0"/>
      <p:bldP spid="48" grpId="0"/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7F5DAF91-0A85-364F-948B-019966DEE12D}"/>
              </a:ext>
            </a:extLst>
          </p:cNvPr>
          <p:cNvSpPr/>
          <p:nvPr/>
        </p:nvSpPr>
        <p:spPr>
          <a:xfrm flipH="1">
            <a:off x="0" y="-107577"/>
            <a:ext cx="12192000" cy="753154"/>
          </a:xfrm>
          <a:prstGeom prst="rect">
            <a:avLst/>
          </a:prstGeom>
          <a:gradFill>
            <a:gsLst>
              <a:gs pos="0">
                <a:srgbClr val="20BBEE"/>
              </a:gs>
              <a:gs pos="100000">
                <a:srgbClr val="003A7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37E789C-9687-15CA-ABD9-E0B3499AF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8097" y="-380538"/>
            <a:ext cx="7543800" cy="1325563"/>
          </a:xfrm>
        </p:spPr>
        <p:txBody>
          <a:bodyPr>
            <a:normAutofit/>
          </a:bodyPr>
          <a:lstStyle/>
          <a:p>
            <a:pPr algn="ctr"/>
            <a:r>
              <a:rPr lang="es-MX" sz="2400" b="1">
                <a:solidFill>
                  <a:schemeClr val="bg1"/>
                </a:solidFill>
                <a:latin typeface="Titillium Web" pitchFamily="2" charset="77"/>
              </a:rPr>
              <a:t>EDICIONES DISPONIBLES</a:t>
            </a:r>
            <a:endParaRPr lang="es-MX" sz="2400">
              <a:solidFill>
                <a:schemeClr val="bg1"/>
              </a:solidFill>
              <a:latin typeface="Titillium Web" pitchFamily="2" charset="77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ADB3BEE-7516-26B4-6E8F-62505CA8E7E0}"/>
              </a:ext>
            </a:extLst>
          </p:cNvPr>
          <p:cNvSpPr txBox="1"/>
          <p:nvPr/>
        </p:nvSpPr>
        <p:spPr>
          <a:xfrm>
            <a:off x="108155" y="6519446"/>
            <a:ext cx="120838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>
                <a:solidFill>
                  <a:schemeClr val="bg1">
                    <a:lumMod val="50000"/>
                  </a:schemeClr>
                </a:solidFill>
                <a:latin typeface="Titillium Web" pitchFamily="2" charset="77"/>
              </a:rPr>
              <a:t>Cualquier modificación del material original de CONTPAQi® entregado al Distribuidor será responsabilidad exclusiva del propio Distribuidor. Se recomienda mantener la información íntegra tal como se ha proporcionado para asegurar la coherencia y precisión de la información, tanto de la empresa como de sus productos y servicios. Los cambios realizados por los mismos Distribuidores que afecten la veracidad de la información estarán fuera de ser responsabilidad de CONTPAQi®.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F7FD88C-14D2-AE8E-5B52-84299C66F5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7921" y="1832068"/>
            <a:ext cx="8736158" cy="319386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166076B-D003-4EA5-2E90-424E26578B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434" y="1487095"/>
            <a:ext cx="2691060" cy="1040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29097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uadroTexto 13">
            <a:extLst>
              <a:ext uri="{FF2B5EF4-FFF2-40B4-BE49-F238E27FC236}">
                <a16:creationId xmlns:a16="http://schemas.microsoft.com/office/drawing/2014/main" id="{D72E2053-DF91-9245-8B1F-978F75CCFCE7}"/>
              </a:ext>
            </a:extLst>
          </p:cNvPr>
          <p:cNvSpPr txBox="1"/>
          <p:nvPr/>
        </p:nvSpPr>
        <p:spPr>
          <a:xfrm>
            <a:off x="807751" y="723940"/>
            <a:ext cx="23663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>
                <a:latin typeface="Titillium Web" pitchFamily="2" charset="77"/>
              </a:rPr>
              <a:t>TIPS DE VENTAS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BBB10A9C-5A13-6541-AF4F-52E307908BF0}"/>
              </a:ext>
            </a:extLst>
          </p:cNvPr>
          <p:cNvSpPr txBox="1"/>
          <p:nvPr/>
        </p:nvSpPr>
        <p:spPr>
          <a:xfrm>
            <a:off x="807750" y="1309711"/>
            <a:ext cx="9756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>
                <a:latin typeface="Titillium Web" pitchFamily="2" charset="77"/>
              </a:rPr>
              <a:t>Te recomendamos algunos puntos clave para convencer al cliente: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B65A9DE8-05F2-1341-AA9A-ED88D3B2FD05}"/>
              </a:ext>
            </a:extLst>
          </p:cNvPr>
          <p:cNvSpPr/>
          <p:nvPr/>
        </p:nvSpPr>
        <p:spPr>
          <a:xfrm>
            <a:off x="0" y="2570923"/>
            <a:ext cx="12192000" cy="4287078"/>
          </a:xfrm>
          <a:prstGeom prst="rect">
            <a:avLst/>
          </a:prstGeom>
          <a:gradFill>
            <a:gsLst>
              <a:gs pos="0">
                <a:srgbClr val="20BBEE"/>
              </a:gs>
              <a:gs pos="100000">
                <a:srgbClr val="003A7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18DFDBA9-1585-B740-9DE6-91542BCD28BA}"/>
              </a:ext>
            </a:extLst>
          </p:cNvPr>
          <p:cNvSpPr txBox="1"/>
          <p:nvPr/>
        </p:nvSpPr>
        <p:spPr>
          <a:xfrm>
            <a:off x="350549" y="2980016"/>
            <a:ext cx="10670888" cy="20313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742950" lvl="1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s-MX" altLang="es-MX" b="1" dirty="0">
                <a:solidFill>
                  <a:schemeClr val="bg1"/>
                </a:solidFill>
                <a:latin typeface="Titillium Web SemiBold" pitchFamily="2" charset="77"/>
              </a:rPr>
              <a:t>Permite importar empleados directamente del SUA.</a:t>
            </a:r>
          </a:p>
          <a:p>
            <a:pPr marL="742950" lvl="1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s-MX" altLang="es-MX" b="1" dirty="0">
                <a:solidFill>
                  <a:schemeClr val="bg1"/>
                </a:solidFill>
                <a:latin typeface="Titillium Web SemiBold"/>
              </a:rPr>
              <a:t>El sistema tiene pre-configurado los conceptos y cálculos de acuerdo a La Ley.</a:t>
            </a:r>
          </a:p>
          <a:p>
            <a:pPr marL="742950" lvl="1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s-MX" altLang="es-MX" b="1" dirty="0">
                <a:solidFill>
                  <a:schemeClr val="bg1"/>
                </a:solidFill>
                <a:latin typeface="Titillium Web SemiBold" pitchFamily="2" charset="77"/>
              </a:rPr>
              <a:t>Timbrado ilimitado sin costo adicional, de CFDI de Pago de Nómina.</a:t>
            </a:r>
          </a:p>
          <a:p>
            <a:pPr marL="742950" lvl="1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s-MX" altLang="es-MX" b="1" dirty="0">
                <a:solidFill>
                  <a:schemeClr val="bg1"/>
                </a:solidFill>
                <a:latin typeface="Titillium Web SemiBold"/>
              </a:rPr>
              <a:t>Configuración de deducciones y percepciones según la empresa.</a:t>
            </a:r>
          </a:p>
          <a:p>
            <a:pPr marL="742950" lvl="1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s-MX" b="1" dirty="0">
                <a:solidFill>
                  <a:schemeClr val="bg1"/>
                </a:solidFill>
                <a:latin typeface="Titillium Web SemiBold" pitchFamily="2" charset="77"/>
              </a:rPr>
              <a:t>Ofrece una prueba gratuita por 30 días.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MX" b="1" dirty="0">
                <a:solidFill>
                  <a:schemeClr val="bg1"/>
                </a:solidFill>
                <a:latin typeface="Titillium Web SemiBold" pitchFamily="2" charset="77"/>
              </a:rPr>
              <a:t>Recuerda que puedes configurar hasta 999 RFC, sin costo extra.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MX" b="1" dirty="0">
                <a:solidFill>
                  <a:schemeClr val="bg1"/>
                </a:solidFill>
                <a:latin typeface="Titillium Web SemiBold" pitchFamily="2" charset="77"/>
              </a:rPr>
              <a:t>Haz énfasis en que el costo de la anualidad incluye TODAS las actualizaciones sin pago adicional.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D0FD226B-68F2-7DA3-4882-93EF6C69DE34}"/>
              </a:ext>
            </a:extLst>
          </p:cNvPr>
          <p:cNvSpPr txBox="1"/>
          <p:nvPr/>
        </p:nvSpPr>
        <p:spPr>
          <a:xfrm>
            <a:off x="108155" y="6519446"/>
            <a:ext cx="120838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>
                <a:solidFill>
                  <a:schemeClr val="bg1"/>
                </a:solidFill>
                <a:latin typeface="Titillium Web" pitchFamily="2" charset="77"/>
              </a:rPr>
              <a:t>Cualquier modificación del material original de CONTPAQi® entregado al Distribuidor será responsabilidad exclusiva del propio Distribuidor. Se recomienda mantener la información íntegra tal como se ha proporcionado para asegurar la coherencia y precisión de la información, tanto de la empresa como de sus productos y servicios. Los cambios realizados por los mismos Distribuidores que afecten la veracidad de la información estarán fuera de ser responsabilidad de CONTPAQi®. </a:t>
            </a:r>
          </a:p>
        </p:txBody>
      </p:sp>
    </p:spTree>
    <p:extLst>
      <p:ext uri="{BB962C8B-B14F-4D97-AF65-F5344CB8AC3E}">
        <p14:creationId xmlns:p14="http://schemas.microsoft.com/office/powerpoint/2010/main" val="25440033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3BA38FDB-7C51-424A-91E5-1B36DFF61AC2}"/>
              </a:ext>
            </a:extLst>
          </p:cNvPr>
          <p:cNvSpPr/>
          <p:nvPr/>
        </p:nvSpPr>
        <p:spPr>
          <a:xfrm flipV="1">
            <a:off x="0" y="-1"/>
            <a:ext cx="12192000" cy="3158271"/>
          </a:xfrm>
          <a:prstGeom prst="rect">
            <a:avLst/>
          </a:prstGeom>
          <a:gradFill>
            <a:gsLst>
              <a:gs pos="0">
                <a:srgbClr val="20BBEE"/>
              </a:gs>
              <a:gs pos="100000">
                <a:srgbClr val="003A7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7EB75A53-7952-2845-9145-0FB2E6607027}"/>
              </a:ext>
            </a:extLst>
          </p:cNvPr>
          <p:cNvSpPr txBox="1"/>
          <p:nvPr/>
        </p:nvSpPr>
        <p:spPr>
          <a:xfrm>
            <a:off x="629642" y="1201673"/>
            <a:ext cx="1709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>
                <a:solidFill>
                  <a:schemeClr val="bg1"/>
                </a:solidFill>
                <a:latin typeface="Titillium Web" pitchFamily="2" charset="77"/>
              </a:rPr>
              <a:t>FICHA TÉCNICA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1EC4B475-44A2-FF43-9C12-D8D23383A66B}"/>
              </a:ext>
            </a:extLst>
          </p:cNvPr>
          <p:cNvSpPr txBox="1"/>
          <p:nvPr/>
        </p:nvSpPr>
        <p:spPr>
          <a:xfrm>
            <a:off x="629642" y="1542242"/>
            <a:ext cx="682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>
                <a:solidFill>
                  <a:schemeClr val="bg1"/>
                </a:solidFill>
                <a:latin typeface="Titillium Web" pitchFamily="2" charset="77"/>
              </a:rPr>
              <a:t>Consulta los requerimientos técnicos y el manual de instalación aquí:</a:t>
            </a:r>
          </a:p>
        </p:txBody>
      </p:sp>
      <p:sp>
        <p:nvSpPr>
          <p:cNvPr id="15" name="Terminador 14">
            <a:hlinkClick r:id="rId2"/>
            <a:extLst>
              <a:ext uri="{FF2B5EF4-FFF2-40B4-BE49-F238E27FC236}">
                <a16:creationId xmlns:a16="http://schemas.microsoft.com/office/drawing/2014/main" id="{F52DAD3F-EB56-E749-8D52-77FC68DBA59E}"/>
              </a:ext>
            </a:extLst>
          </p:cNvPr>
          <p:cNvSpPr/>
          <p:nvPr/>
        </p:nvSpPr>
        <p:spPr>
          <a:xfrm>
            <a:off x="8084484" y="1349447"/>
            <a:ext cx="2492875" cy="754921"/>
          </a:xfrm>
          <a:prstGeom prst="flowChartTermina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b="1">
                <a:solidFill>
                  <a:srgbClr val="0070C0"/>
                </a:solidFill>
                <a:latin typeface="Titillium Web" pitchFamily="2" charset="77"/>
              </a:rPr>
              <a:t>MANUAL DE INSTALACIÓN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082278E-A793-5DA1-4E54-12D4134250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271" y="3699731"/>
            <a:ext cx="6791457" cy="2613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122438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532463BB-2D8F-F544-86D1-199B41F8375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202169" y="-538271"/>
            <a:ext cx="12394170" cy="8270913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7CF4E9F0-2BBD-4C45-A95C-0FFE2D17F1AF}"/>
              </a:ext>
            </a:extLst>
          </p:cNvPr>
          <p:cNvSpPr/>
          <p:nvPr/>
        </p:nvSpPr>
        <p:spPr>
          <a:xfrm rot="179536">
            <a:off x="-822832" y="5061270"/>
            <a:ext cx="13524741" cy="3593460"/>
          </a:xfrm>
          <a:prstGeom prst="rect">
            <a:avLst/>
          </a:prstGeom>
          <a:gradFill>
            <a:gsLst>
              <a:gs pos="0">
                <a:srgbClr val="20BBEE"/>
              </a:gs>
              <a:gs pos="88000">
                <a:srgbClr val="003A7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5CEEB0C1-5D5E-AE49-BA01-90831E90B63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49349" y="5691927"/>
            <a:ext cx="6828411" cy="503343"/>
          </a:xfrm>
          <a:prstGeom prst="rect">
            <a:avLst/>
          </a:prstGeom>
        </p:spPr>
        <p:txBody>
          <a:bodyPr vert="horz" wrap="square" lIns="0" tIns="60325" rIns="0" bIns="0" rtlCol="0">
            <a:spAutoFit/>
          </a:bodyPr>
          <a:lstStyle/>
          <a:p>
            <a:pPr marL="12700" marR="5080">
              <a:lnSpc>
                <a:spcPts val="3030"/>
              </a:lnSpc>
              <a:spcBef>
                <a:spcPts val="475"/>
              </a:spcBef>
            </a:pPr>
            <a:r>
              <a:rPr lang="es-ES_tradnl" sz="4000" b="1" spc="65">
                <a:solidFill>
                  <a:schemeClr val="bg1"/>
                </a:solidFill>
                <a:latin typeface="Titillium Web" pitchFamily="2" charset="77"/>
              </a:rPr>
              <a:t>IDEAL PARA</a:t>
            </a:r>
            <a:endParaRPr lang="es-ES_tradnl" sz="4000" b="1">
              <a:solidFill>
                <a:schemeClr val="bg1"/>
              </a:solidFill>
              <a:latin typeface="Titillium Web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544466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78D46458-744B-1C4E-A3F5-090DC86E42C4}"/>
              </a:ext>
            </a:extLst>
          </p:cNvPr>
          <p:cNvSpPr txBox="1"/>
          <p:nvPr/>
        </p:nvSpPr>
        <p:spPr>
          <a:xfrm>
            <a:off x="1018130" y="1745180"/>
            <a:ext cx="104708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6000" i="1">
                <a:solidFill>
                  <a:srgbClr val="20BBEE"/>
                </a:solidFill>
                <a:latin typeface="Titillium Web" pitchFamily="2" charset="77"/>
              </a:rPr>
              <a:t>01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16B18D2-8FC1-C145-878A-9FA24B13A00E}"/>
              </a:ext>
            </a:extLst>
          </p:cNvPr>
          <p:cNvSpPr txBox="1"/>
          <p:nvPr/>
        </p:nvSpPr>
        <p:spPr>
          <a:xfrm>
            <a:off x="1018130" y="2921168"/>
            <a:ext cx="104708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6000" i="1">
                <a:solidFill>
                  <a:srgbClr val="20BBEE"/>
                </a:solidFill>
                <a:latin typeface="Titillium Web" pitchFamily="2" charset="77"/>
              </a:rPr>
              <a:t>02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ABF8B94-D688-DD4E-B553-9E106CBC478F}"/>
              </a:ext>
            </a:extLst>
          </p:cNvPr>
          <p:cNvSpPr txBox="1"/>
          <p:nvPr/>
        </p:nvSpPr>
        <p:spPr>
          <a:xfrm>
            <a:off x="1018130" y="4063608"/>
            <a:ext cx="104708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6000" i="1">
                <a:solidFill>
                  <a:srgbClr val="20BBEE"/>
                </a:solidFill>
                <a:latin typeface="Titillium Web" pitchFamily="2" charset="77"/>
              </a:rPr>
              <a:t>03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583876EC-E065-1D43-85D5-51DD5D474A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6746" y="2637048"/>
            <a:ext cx="3499612" cy="2490422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0E1EEAE3-3438-BB43-A9AB-20FA8875BE9C}"/>
              </a:ext>
            </a:extLst>
          </p:cNvPr>
          <p:cNvSpPr/>
          <p:nvPr/>
        </p:nvSpPr>
        <p:spPr>
          <a:xfrm>
            <a:off x="2238336" y="2099970"/>
            <a:ext cx="458445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s-MX">
                <a:solidFill>
                  <a:schemeClr val="tx1">
                    <a:lumMod val="75000"/>
                    <a:lumOff val="25000"/>
                  </a:schemeClr>
                </a:solidFill>
                <a:latin typeface="Titillium Web" pitchFamily="2" charset="77"/>
              </a:rPr>
              <a:t>Empresas que buscan optimizar sus procesos.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23DB045D-1B6D-834B-8987-C091633C298D}"/>
              </a:ext>
            </a:extLst>
          </p:cNvPr>
          <p:cNvSpPr/>
          <p:nvPr/>
        </p:nvSpPr>
        <p:spPr>
          <a:xfrm>
            <a:off x="2311934" y="5464202"/>
            <a:ext cx="13292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>
                <a:solidFill>
                  <a:schemeClr val="tx1">
                    <a:lumMod val="75000"/>
                    <a:lumOff val="25000"/>
                  </a:schemeClr>
                </a:solidFill>
                <a:latin typeface="Titillium Web" pitchFamily="2" charset="77"/>
              </a:rPr>
              <a:t>Noministas.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E0CBF1BD-0B5F-7E4F-AE46-3A9AFFF9A19C}"/>
              </a:ext>
            </a:extLst>
          </p:cNvPr>
          <p:cNvSpPr/>
          <p:nvPr/>
        </p:nvSpPr>
        <p:spPr>
          <a:xfrm>
            <a:off x="2238336" y="3291284"/>
            <a:ext cx="39517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>
                <a:solidFill>
                  <a:schemeClr val="tx1">
                    <a:lumMod val="75000"/>
                    <a:lumOff val="25000"/>
                  </a:schemeClr>
                </a:solidFill>
                <a:latin typeface="Titillium Web" pitchFamily="2" charset="77"/>
              </a:rPr>
              <a:t>Departamento de Recursos Humanos.</a:t>
            </a:r>
            <a:r>
              <a:rPr lang="es-MX">
                <a:latin typeface="Titillium Web" pitchFamily="2" charset="77"/>
              </a:rPr>
              <a:t> 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81A65050-FF44-ED4E-8AA9-E19114F172A1}"/>
              </a:ext>
            </a:extLst>
          </p:cNvPr>
          <p:cNvSpPr/>
          <p:nvPr/>
        </p:nvSpPr>
        <p:spPr>
          <a:xfrm>
            <a:off x="2311934" y="4386774"/>
            <a:ext cx="19690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>
                <a:solidFill>
                  <a:schemeClr val="tx1">
                    <a:lumMod val="75000"/>
                    <a:lumOff val="25000"/>
                  </a:schemeClr>
                </a:solidFill>
                <a:latin typeface="Titillium Web" pitchFamily="2" charset="77"/>
              </a:rPr>
              <a:t>Contadores.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928E05C8-961C-D44E-B330-843D199798DD}"/>
              </a:ext>
            </a:extLst>
          </p:cNvPr>
          <p:cNvSpPr txBox="1"/>
          <p:nvPr/>
        </p:nvSpPr>
        <p:spPr>
          <a:xfrm>
            <a:off x="1018130" y="5163538"/>
            <a:ext cx="104708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6000" i="1">
                <a:solidFill>
                  <a:srgbClr val="20BBEE"/>
                </a:solidFill>
                <a:latin typeface="Titillium Web" pitchFamily="2" charset="77"/>
              </a:rPr>
              <a:t>04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7CFD5C8E-A57D-7548-858C-5E86C9865D9F}"/>
              </a:ext>
            </a:extLst>
          </p:cNvPr>
          <p:cNvSpPr/>
          <p:nvPr/>
        </p:nvSpPr>
        <p:spPr>
          <a:xfrm rot="179536">
            <a:off x="-812933" y="-2650820"/>
            <a:ext cx="13561330" cy="4228696"/>
          </a:xfrm>
          <a:custGeom>
            <a:avLst/>
            <a:gdLst>
              <a:gd name="connsiteX0" fmla="*/ 0 w 13524741"/>
              <a:gd name="connsiteY0" fmla="*/ 0 h 3593460"/>
              <a:gd name="connsiteX1" fmla="*/ 13524741 w 13524741"/>
              <a:gd name="connsiteY1" fmla="*/ 0 h 3593460"/>
              <a:gd name="connsiteX2" fmla="*/ 13524741 w 13524741"/>
              <a:gd name="connsiteY2" fmla="*/ 3593460 h 3593460"/>
              <a:gd name="connsiteX3" fmla="*/ 0 w 13524741"/>
              <a:gd name="connsiteY3" fmla="*/ 3593460 h 3593460"/>
              <a:gd name="connsiteX4" fmla="*/ 0 w 13524741"/>
              <a:gd name="connsiteY4" fmla="*/ 0 h 3593460"/>
              <a:gd name="connsiteX0" fmla="*/ 0 w 13524741"/>
              <a:gd name="connsiteY0" fmla="*/ 0 h 4228696"/>
              <a:gd name="connsiteX1" fmla="*/ 13524741 w 13524741"/>
              <a:gd name="connsiteY1" fmla="*/ 0 h 4228696"/>
              <a:gd name="connsiteX2" fmla="*/ 13524741 w 13524741"/>
              <a:gd name="connsiteY2" fmla="*/ 3593460 h 4228696"/>
              <a:gd name="connsiteX3" fmla="*/ 33205 w 13524741"/>
              <a:gd name="connsiteY3" fmla="*/ 4228696 h 4228696"/>
              <a:gd name="connsiteX4" fmla="*/ 0 w 13524741"/>
              <a:gd name="connsiteY4" fmla="*/ 0 h 4228696"/>
              <a:gd name="connsiteX0" fmla="*/ 0 w 13524741"/>
              <a:gd name="connsiteY0" fmla="*/ 0 h 4228696"/>
              <a:gd name="connsiteX1" fmla="*/ 13524741 w 13524741"/>
              <a:gd name="connsiteY1" fmla="*/ 0 h 4228696"/>
              <a:gd name="connsiteX2" fmla="*/ 13481024 w 13524741"/>
              <a:gd name="connsiteY2" fmla="*/ 3137921 h 4228696"/>
              <a:gd name="connsiteX3" fmla="*/ 33205 w 13524741"/>
              <a:gd name="connsiteY3" fmla="*/ 4228696 h 4228696"/>
              <a:gd name="connsiteX4" fmla="*/ 0 w 13524741"/>
              <a:gd name="connsiteY4" fmla="*/ 0 h 4228696"/>
              <a:gd name="connsiteX0" fmla="*/ 0 w 13561330"/>
              <a:gd name="connsiteY0" fmla="*/ 0 h 4228696"/>
              <a:gd name="connsiteX1" fmla="*/ 13524741 w 13561330"/>
              <a:gd name="connsiteY1" fmla="*/ 0 h 4228696"/>
              <a:gd name="connsiteX2" fmla="*/ 13561330 w 13561330"/>
              <a:gd name="connsiteY2" fmla="*/ 3531831 h 4228696"/>
              <a:gd name="connsiteX3" fmla="*/ 33205 w 13561330"/>
              <a:gd name="connsiteY3" fmla="*/ 4228696 h 4228696"/>
              <a:gd name="connsiteX4" fmla="*/ 0 w 13561330"/>
              <a:gd name="connsiteY4" fmla="*/ 0 h 4228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561330" h="4228696">
                <a:moveTo>
                  <a:pt x="0" y="0"/>
                </a:moveTo>
                <a:lnTo>
                  <a:pt x="13524741" y="0"/>
                </a:lnTo>
                <a:lnTo>
                  <a:pt x="13561330" y="3531831"/>
                </a:lnTo>
                <a:lnTo>
                  <a:pt x="33205" y="422869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20BBEE"/>
              </a:gs>
              <a:gs pos="88000">
                <a:srgbClr val="003A7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/>
              <a:t>            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A05EBDD-F0DB-36A6-E11B-495E7387944C}"/>
              </a:ext>
            </a:extLst>
          </p:cNvPr>
          <p:cNvSpPr txBox="1"/>
          <p:nvPr/>
        </p:nvSpPr>
        <p:spPr>
          <a:xfrm>
            <a:off x="108155" y="6519446"/>
            <a:ext cx="120838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>
                <a:solidFill>
                  <a:schemeClr val="bg1">
                    <a:lumMod val="50000"/>
                  </a:schemeClr>
                </a:solidFill>
                <a:latin typeface="Titillium Web" pitchFamily="2" charset="77"/>
              </a:rPr>
              <a:t>Cualquier modificación del material original de CONTPAQi® entregado al Distribuidor será responsabilidad exclusiva del propio Distribuidor. Se recomienda mantener la información íntegra tal como se ha proporcionado para asegurar la coherencia y precisión de la información, tanto de la empresa como de sus productos y servicios. Los cambios realizados por los mismos Distribuidores que afecten la veracidad de la información estarán fuera de ser responsabilidad de CONTPAQi®. </a:t>
            </a:r>
          </a:p>
        </p:txBody>
      </p:sp>
    </p:spTree>
    <p:extLst>
      <p:ext uri="{BB962C8B-B14F-4D97-AF65-F5344CB8AC3E}">
        <p14:creationId xmlns:p14="http://schemas.microsoft.com/office/powerpoint/2010/main" val="1530901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9" grpId="0"/>
      <p:bldP spid="11" grpId="0"/>
      <p:bldP spid="12" grpId="0"/>
      <p:bldP spid="15" grpId="0"/>
      <p:bldP spid="16" grpId="0"/>
      <p:bldP spid="17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532463BB-2D8F-F544-86D1-199B41F8375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218" y="-1545549"/>
            <a:ext cx="12201491" cy="8145843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77014958-42BD-AF44-9379-464F11450EA8}"/>
              </a:ext>
            </a:extLst>
          </p:cNvPr>
          <p:cNvSpPr/>
          <p:nvPr/>
        </p:nvSpPr>
        <p:spPr>
          <a:xfrm rot="179536">
            <a:off x="-822832" y="5061270"/>
            <a:ext cx="13524741" cy="3593460"/>
          </a:xfrm>
          <a:prstGeom prst="rect">
            <a:avLst/>
          </a:prstGeom>
          <a:gradFill>
            <a:gsLst>
              <a:gs pos="0">
                <a:srgbClr val="20BBEE"/>
              </a:gs>
              <a:gs pos="100000">
                <a:srgbClr val="003A7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EF1CFA1F-6F0B-F24A-B523-723E7AB11405}"/>
              </a:ext>
            </a:extLst>
          </p:cNvPr>
          <p:cNvSpPr txBox="1">
            <a:spLocks/>
          </p:cNvSpPr>
          <p:nvPr/>
        </p:nvSpPr>
        <p:spPr>
          <a:xfrm>
            <a:off x="370404" y="5727397"/>
            <a:ext cx="11451191" cy="630301"/>
          </a:xfrm>
          <a:prstGeom prst="rect">
            <a:avLst/>
          </a:prstGeom>
        </p:spPr>
        <p:txBody>
          <a:bodyPr vert="horz" wrap="square" lIns="0" tIns="60325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4000" b="1" dirty="0">
                <a:solidFill>
                  <a:schemeClr val="bg1"/>
                </a:solidFill>
                <a:latin typeface="Titillium Web" pitchFamily="2" charset="77"/>
              </a:rPr>
              <a:t>Beneficios de contar con CONTPAQi Nóminas®</a:t>
            </a:r>
          </a:p>
        </p:txBody>
      </p:sp>
    </p:spTree>
    <p:extLst>
      <p:ext uri="{BB962C8B-B14F-4D97-AF65-F5344CB8AC3E}">
        <p14:creationId xmlns:p14="http://schemas.microsoft.com/office/powerpoint/2010/main" val="3133710321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62E181F2-D774-A844-AFA1-63AC5D8D022C}"/>
              </a:ext>
            </a:extLst>
          </p:cNvPr>
          <p:cNvSpPr/>
          <p:nvPr/>
        </p:nvSpPr>
        <p:spPr>
          <a:xfrm>
            <a:off x="0" y="0"/>
            <a:ext cx="12192000" cy="1171993"/>
          </a:xfrm>
          <a:prstGeom prst="rect">
            <a:avLst/>
          </a:prstGeom>
          <a:gradFill>
            <a:gsLst>
              <a:gs pos="0">
                <a:srgbClr val="20BBEE"/>
              </a:gs>
              <a:gs pos="100000">
                <a:srgbClr val="003A7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C2365B4-D8A3-0F42-8CB5-238445EAD8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726" y="1570413"/>
            <a:ext cx="3810000" cy="3810000"/>
          </a:xfrm>
          <a:prstGeom prst="rect">
            <a:avLst/>
          </a:prstGeom>
        </p:spPr>
      </p:pic>
      <p:sp>
        <p:nvSpPr>
          <p:cNvPr id="7" name="object 4">
            <a:extLst>
              <a:ext uri="{FF2B5EF4-FFF2-40B4-BE49-F238E27FC236}">
                <a16:creationId xmlns:a16="http://schemas.microsoft.com/office/drawing/2014/main" id="{84033663-D02D-5C41-9686-92541C460CB5}"/>
              </a:ext>
            </a:extLst>
          </p:cNvPr>
          <p:cNvSpPr txBox="1">
            <a:spLocks/>
          </p:cNvSpPr>
          <p:nvPr/>
        </p:nvSpPr>
        <p:spPr>
          <a:xfrm>
            <a:off x="0" y="118847"/>
            <a:ext cx="12192000" cy="922688"/>
          </a:xfrm>
          <a:prstGeom prst="rect">
            <a:avLst/>
          </a:prstGeom>
        </p:spPr>
        <p:txBody>
          <a:bodyPr vert="horz" wrap="square" lIns="0" tIns="60325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 algn="ctr">
              <a:lnSpc>
                <a:spcPct val="100000"/>
              </a:lnSpc>
              <a:spcBef>
                <a:spcPts val="475"/>
              </a:spcBef>
            </a:pPr>
            <a:r>
              <a:rPr lang="es-MX" sz="2800" b="1" spc="65" dirty="0">
                <a:solidFill>
                  <a:schemeClr val="bg1"/>
                </a:solidFill>
                <a:latin typeface="Titillium Web"/>
              </a:rPr>
              <a:t>"Migra fácil, desde cualquier sistema, en cualquier momento del año solo con tus </a:t>
            </a:r>
            <a:r>
              <a:rPr lang="es-MX" sz="2800" b="1" spc="65" dirty="0" err="1">
                <a:solidFill>
                  <a:schemeClr val="bg1"/>
                </a:solidFill>
                <a:latin typeface="Titillium Web"/>
              </a:rPr>
              <a:t>CFDIs</a:t>
            </a:r>
            <a:r>
              <a:rPr lang="es-MX" sz="2800" b="1" spc="65" dirty="0">
                <a:solidFill>
                  <a:schemeClr val="bg1"/>
                </a:solidFill>
                <a:latin typeface="Titillium Web"/>
              </a:rPr>
              <a:t>: El futuro de tu nómina empieza hoy" 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A75B145-0590-710B-1DFF-B43F8DC3ACCB}"/>
              </a:ext>
            </a:extLst>
          </p:cNvPr>
          <p:cNvSpPr txBox="1"/>
          <p:nvPr/>
        </p:nvSpPr>
        <p:spPr>
          <a:xfrm>
            <a:off x="108155" y="6519446"/>
            <a:ext cx="120838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>
                <a:solidFill>
                  <a:schemeClr val="bg1">
                    <a:lumMod val="50000"/>
                  </a:schemeClr>
                </a:solidFill>
                <a:latin typeface="Titillium Web" pitchFamily="2" charset="77"/>
              </a:rPr>
              <a:t>Cualquier modificación del material original de CONTPAQi® entregado al Distribuidor será responsabilidad exclusiva del propio Distribuidor. Se recomienda mantener la información íntegra tal como se ha proporcionado para asegurar la coherencia y precisión de la información, tanto de la empresa como de sus productos y servicios. Los cambios realizados por los mismos Distribuidores que afecten la veracidad de la información estarán fuera de ser responsabilidad de CONTPAQi®. 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D2C996D7-8924-BB10-DC75-8C387E15AF8A}"/>
              </a:ext>
            </a:extLst>
          </p:cNvPr>
          <p:cNvSpPr txBox="1"/>
          <p:nvPr/>
        </p:nvSpPr>
        <p:spPr>
          <a:xfrm>
            <a:off x="539079" y="2444361"/>
            <a:ext cx="7893571" cy="221599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l" rtl="0" fontAlgn="base">
              <a:spcBef>
                <a:spcPts val="1200"/>
              </a:spcBef>
              <a:spcAft>
                <a:spcPts val="1200"/>
              </a:spcAft>
              <a:buNone/>
            </a:pPr>
            <a:r>
              <a:rPr lang="es-MX" sz="2800" b="1" i="0" dirty="0">
                <a:solidFill>
                  <a:srgbClr val="0070C0"/>
                </a:solidFill>
                <a:effectLst/>
                <a:latin typeface="Titillium Web" panose="00000500000000000000" pitchFamily="2" charset="0"/>
              </a:rPr>
              <a:t>¡Migra tu nómina sin complicaciones!</a:t>
            </a:r>
            <a:r>
              <a:rPr lang="es-MX" sz="2800" b="0" i="0" dirty="0">
                <a:solidFill>
                  <a:srgbClr val="0070C0"/>
                </a:solidFill>
                <a:effectLst/>
                <a:latin typeface="Titillium Web" panose="00000500000000000000" pitchFamily="2" charset="0"/>
              </a:rPr>
              <a:t> </a:t>
            </a:r>
          </a:p>
          <a:p>
            <a:pPr algn="l" rtl="0" fontAlgn="base">
              <a:spcBef>
                <a:spcPts val="1200"/>
              </a:spcBef>
              <a:spcAft>
                <a:spcPts val="1200"/>
              </a:spcAft>
              <a:buNone/>
            </a:pPr>
            <a:r>
              <a:rPr lang="es-MX" b="0" i="0" dirty="0">
                <a:solidFill>
                  <a:srgbClr val="000000"/>
                </a:solidFill>
                <a:effectLst/>
                <a:latin typeface="Titillium Web" panose="00000500000000000000" pitchFamily="2" charset="0"/>
              </a:rPr>
              <a:t>Ahora, las empresas que provienen de otros sistemas pueden migrar a</a:t>
            </a:r>
            <a:br>
              <a:rPr lang="es-MX" b="0" i="0" dirty="0">
                <a:solidFill>
                  <a:srgbClr val="000000"/>
                </a:solidFill>
                <a:effectLst/>
                <a:latin typeface="Titillium Web" panose="00000500000000000000" pitchFamily="2" charset="0"/>
              </a:rPr>
            </a:br>
            <a:r>
              <a:rPr lang="es-MX" b="1" i="0" dirty="0">
                <a:solidFill>
                  <a:srgbClr val="000000"/>
                </a:solidFill>
                <a:effectLst/>
                <a:latin typeface="Titillium Web" panose="00000500000000000000" pitchFamily="2" charset="0"/>
              </a:rPr>
              <a:t>CONTPAQi Nóminas®</a:t>
            </a:r>
            <a:r>
              <a:rPr lang="es-MX" b="0" i="0" dirty="0">
                <a:solidFill>
                  <a:srgbClr val="000000"/>
                </a:solidFill>
                <a:effectLst/>
                <a:latin typeface="Titillium Web" panose="00000500000000000000" pitchFamily="2" charset="0"/>
              </a:rPr>
              <a:t> en cualquier momento del año, manteniendo los acumulados actualizados gracias al estándar del </a:t>
            </a:r>
            <a:r>
              <a:rPr lang="es-MX" b="1" i="0" dirty="0">
                <a:solidFill>
                  <a:srgbClr val="000000"/>
                </a:solidFill>
                <a:effectLst/>
                <a:latin typeface="Titillium Web" panose="00000500000000000000" pitchFamily="2" charset="0"/>
              </a:rPr>
              <a:t>CFDI de nóminas</a:t>
            </a:r>
            <a:r>
              <a:rPr lang="es-MX" b="0" i="0" dirty="0">
                <a:solidFill>
                  <a:srgbClr val="000000"/>
                </a:solidFill>
                <a:effectLst/>
                <a:latin typeface="Titillium Web" panose="00000500000000000000" pitchFamily="2" charset="0"/>
              </a:rPr>
              <a:t>.</a:t>
            </a:r>
            <a:br>
              <a:rPr lang="es-MX" b="0" i="0" dirty="0">
                <a:solidFill>
                  <a:srgbClr val="000000"/>
                </a:solidFill>
                <a:effectLst/>
                <a:latin typeface="Titillium Web" panose="00000500000000000000" pitchFamily="2" charset="0"/>
              </a:rPr>
            </a:br>
            <a:r>
              <a:rPr lang="es-MX" b="0" i="0" dirty="0">
                <a:solidFill>
                  <a:srgbClr val="000000"/>
                </a:solidFill>
                <a:effectLst/>
                <a:latin typeface="Titillium Web" panose="00000500000000000000" pitchFamily="2" charset="0"/>
              </a:rPr>
              <a:t>Con nuestro migrador universal, puedes automatizar la importación de datos</a:t>
            </a:r>
            <a:br>
              <a:rPr lang="es-MX" b="0" i="0" dirty="0">
                <a:solidFill>
                  <a:srgbClr val="000000"/>
                </a:solidFill>
                <a:effectLst/>
                <a:latin typeface="Titillium Web" panose="00000500000000000000" pitchFamily="2" charset="0"/>
              </a:rPr>
            </a:br>
            <a:r>
              <a:rPr lang="es-MX" b="0" i="0" dirty="0">
                <a:solidFill>
                  <a:srgbClr val="000000"/>
                </a:solidFill>
                <a:effectLst/>
                <a:latin typeface="Titillium Web" panose="00000500000000000000" pitchFamily="2" charset="0"/>
              </a:rPr>
              <a:t>y generar sobre-recibos de forma fácil y rápida. </a:t>
            </a:r>
          </a:p>
        </p:txBody>
      </p:sp>
    </p:spTree>
    <p:extLst>
      <p:ext uri="{BB962C8B-B14F-4D97-AF65-F5344CB8AC3E}">
        <p14:creationId xmlns:p14="http://schemas.microsoft.com/office/powerpoint/2010/main" val="23925741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60A37D-A370-2A41-0BDC-B4683D3255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59D13A08-28E9-8699-D753-213561A17415}"/>
              </a:ext>
            </a:extLst>
          </p:cNvPr>
          <p:cNvSpPr/>
          <p:nvPr/>
        </p:nvSpPr>
        <p:spPr>
          <a:xfrm>
            <a:off x="0" y="0"/>
            <a:ext cx="12192000" cy="1171993"/>
          </a:xfrm>
          <a:prstGeom prst="rect">
            <a:avLst/>
          </a:prstGeom>
          <a:gradFill>
            <a:gsLst>
              <a:gs pos="0">
                <a:srgbClr val="20BBEE"/>
              </a:gs>
              <a:gs pos="100000">
                <a:srgbClr val="003A7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7C1FFD7-7F27-C706-6555-08B9F75865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726" y="1570413"/>
            <a:ext cx="3810000" cy="3810000"/>
          </a:xfrm>
          <a:prstGeom prst="rect">
            <a:avLst/>
          </a:prstGeom>
        </p:spPr>
      </p:pic>
      <p:sp>
        <p:nvSpPr>
          <p:cNvPr id="7" name="object 4">
            <a:extLst>
              <a:ext uri="{FF2B5EF4-FFF2-40B4-BE49-F238E27FC236}">
                <a16:creationId xmlns:a16="http://schemas.microsoft.com/office/drawing/2014/main" id="{031DDAAF-A724-E9A2-B357-C8BC44B366EB}"/>
              </a:ext>
            </a:extLst>
          </p:cNvPr>
          <p:cNvSpPr txBox="1">
            <a:spLocks/>
          </p:cNvSpPr>
          <p:nvPr/>
        </p:nvSpPr>
        <p:spPr>
          <a:xfrm>
            <a:off x="0" y="334290"/>
            <a:ext cx="12192000" cy="491801"/>
          </a:xfrm>
          <a:prstGeom prst="rect">
            <a:avLst/>
          </a:prstGeom>
        </p:spPr>
        <p:txBody>
          <a:bodyPr vert="horz" wrap="square" lIns="0" tIns="60325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 algn="ctr">
              <a:lnSpc>
                <a:spcPct val="100000"/>
              </a:lnSpc>
              <a:spcBef>
                <a:spcPts val="475"/>
              </a:spcBef>
            </a:pPr>
            <a:r>
              <a:rPr lang="es-MX" sz="2800" b="1" spc="65" dirty="0">
                <a:solidFill>
                  <a:schemeClr val="bg1"/>
                </a:solidFill>
                <a:latin typeface="Titillium Web"/>
              </a:rPr>
              <a:t>Beneficios clave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39DD73D-75C4-DCF8-B186-704D2924BF69}"/>
              </a:ext>
            </a:extLst>
          </p:cNvPr>
          <p:cNvSpPr txBox="1"/>
          <p:nvPr/>
        </p:nvSpPr>
        <p:spPr>
          <a:xfrm>
            <a:off x="108155" y="6519446"/>
            <a:ext cx="120838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>
                <a:solidFill>
                  <a:schemeClr val="bg1">
                    <a:lumMod val="50000"/>
                  </a:schemeClr>
                </a:solidFill>
                <a:latin typeface="Titillium Web" pitchFamily="2" charset="77"/>
              </a:rPr>
              <a:t>Cualquier modificación del material original de CONTPAQi® entregado al Distribuidor será responsabilidad exclusiva del propio Distribuidor. Se recomienda mantener la información íntegra tal como se ha proporcionado para asegurar la coherencia y precisión de la información, tanto de la empresa como de sus productos y servicios. Los cambios realizados por los mismos Distribuidores que afecten la veracidad de la información estarán fuera de ser responsabilidad de CONTPAQi®. 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D13A3671-E322-76AA-4C85-4E76B4F29BFE}"/>
              </a:ext>
            </a:extLst>
          </p:cNvPr>
          <p:cNvSpPr txBox="1"/>
          <p:nvPr/>
        </p:nvSpPr>
        <p:spPr>
          <a:xfrm>
            <a:off x="380274" y="2133290"/>
            <a:ext cx="7781029" cy="372409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SzPct val="106000"/>
              <a:buFont typeface="Arial" panose="020B0604020202020204" pitchFamily="34" charset="0"/>
              <a:buChar char="•"/>
            </a:pPr>
            <a:r>
              <a:rPr lang="es-MX" sz="1500" b="1" dirty="0">
                <a:solidFill>
                  <a:srgbClr val="0070C0"/>
                </a:solidFill>
                <a:latin typeface="Titillium Web"/>
              </a:rPr>
              <a:t>Tablas históricas de ISR autoactualizables</a:t>
            </a:r>
            <a:r>
              <a:rPr lang="es-MX" sz="1500" dirty="0">
                <a:solidFill>
                  <a:srgbClr val="0070C0"/>
                </a:solidFill>
                <a:latin typeface="Titillium Web"/>
              </a:rPr>
              <a:t>: </a:t>
            </a:r>
            <a:r>
              <a:rPr lang="es-MX" sz="1500" dirty="0">
                <a:solidFill>
                  <a:srgbClr val="000000"/>
                </a:solidFill>
                <a:latin typeface="Titillium Web"/>
              </a:rPr>
              <a:t>Actualiza tarifas de ISR en línea con control total y sin procesos manuales.</a:t>
            </a:r>
            <a:endParaRPr lang="es-MX" dirty="0">
              <a:latin typeface="Titillium Web"/>
            </a:endParaRPr>
          </a:p>
          <a:p>
            <a:pPr marL="285750" indent="-285750">
              <a:buSzPct val="106000"/>
              <a:buFont typeface="Arial" panose="020B0604020202020204" pitchFamily="34" charset="0"/>
              <a:buChar char="•"/>
            </a:pPr>
            <a:r>
              <a:rPr lang="es-MX" sz="1500" b="1" dirty="0">
                <a:solidFill>
                  <a:srgbClr val="0070C0"/>
                </a:solidFill>
                <a:latin typeface="Titillium Web"/>
              </a:rPr>
              <a:t>Automatización de CONTPAQi® Colabora® desde el envío masivo de recibos CFDI:</a:t>
            </a:r>
            <a:br>
              <a:rPr lang="es-MX" sz="1500" b="1" dirty="0">
                <a:solidFill>
                  <a:srgbClr val="0070C0"/>
                </a:solidFill>
                <a:latin typeface="Titillium Web"/>
              </a:rPr>
            </a:br>
            <a:r>
              <a:rPr lang="es-MX" sz="1500" dirty="0">
                <a:solidFill>
                  <a:srgbClr val="000000"/>
                </a:solidFill>
                <a:latin typeface="Titillium Web"/>
              </a:rPr>
              <a:t>Activa Colabora automáticamente y comparte recibos con tus colaboradores.</a:t>
            </a:r>
            <a:endParaRPr lang="es-MX" dirty="0">
              <a:latin typeface="Titillium Web"/>
            </a:endParaRPr>
          </a:p>
          <a:p>
            <a:pPr marL="285750" indent="-285750">
              <a:buSzPct val="106000"/>
              <a:buFont typeface="Arial" panose="020B0604020202020204" pitchFamily="34" charset="0"/>
              <a:buChar char="•"/>
            </a:pPr>
            <a:r>
              <a:rPr lang="es-MX" sz="1500" b="1" dirty="0">
                <a:solidFill>
                  <a:srgbClr val="0070C0"/>
                </a:solidFill>
                <a:latin typeface="Titillium Web"/>
              </a:rPr>
              <a:t>Generación automática de catálogos: </a:t>
            </a:r>
            <a:r>
              <a:rPr lang="es-MX" sz="1500" dirty="0">
                <a:solidFill>
                  <a:srgbClr val="000000"/>
                </a:solidFill>
                <a:latin typeface="Titillium Web"/>
              </a:rPr>
              <a:t>Crea catálogos de empleados, puestos y registros patronales al instante.</a:t>
            </a:r>
            <a:endParaRPr lang="es-MX" dirty="0">
              <a:latin typeface="Titillium Web"/>
            </a:endParaRPr>
          </a:p>
          <a:p>
            <a:pPr marL="285750" indent="-285750">
              <a:buSzPct val="106000"/>
              <a:buFont typeface="Arial" panose="020B0604020202020204" pitchFamily="34" charset="0"/>
              <a:buChar char="•"/>
            </a:pPr>
            <a:r>
              <a:rPr lang="es-MX" sz="1500" b="1" dirty="0">
                <a:solidFill>
                  <a:srgbClr val="0070C0"/>
                </a:solidFill>
                <a:latin typeface="Titillium Web"/>
              </a:rPr>
              <a:t>Importación directa de conceptos desde el SAT: </a:t>
            </a:r>
            <a:r>
              <a:rPr lang="es-MX" sz="1500" dirty="0">
                <a:solidFill>
                  <a:srgbClr val="000000"/>
                </a:solidFill>
                <a:latin typeface="Titillium Web"/>
              </a:rPr>
              <a:t>Importa conceptos oficiales del SAT de forma automática y precisa.</a:t>
            </a:r>
            <a:endParaRPr lang="es-MX" dirty="0">
              <a:latin typeface="Titillium Web"/>
            </a:endParaRPr>
          </a:p>
          <a:p>
            <a:pPr marL="285750" indent="-285750">
              <a:buSzPct val="106000"/>
              <a:buFont typeface="Arial" panose="020B0604020202020204" pitchFamily="34" charset="0"/>
              <a:buChar char="•"/>
            </a:pPr>
            <a:r>
              <a:rPr lang="es-MX" sz="1500" b="1" dirty="0">
                <a:solidFill>
                  <a:srgbClr val="0070C0"/>
                </a:solidFill>
                <a:latin typeface="Titillium Web"/>
              </a:rPr>
              <a:t>Carga histórica y trazabilidad total del proceso: </a:t>
            </a:r>
            <a:r>
              <a:rPr lang="es-MX" sz="1500" dirty="0">
                <a:solidFill>
                  <a:srgbClr val="000000"/>
                </a:solidFill>
                <a:latin typeface="Titillium Web"/>
              </a:rPr>
              <a:t>Carga recibos y actualiza acumulados con bitácoras y control seguro.</a:t>
            </a:r>
          </a:p>
          <a:p>
            <a:pPr marL="285750" indent="-285750">
              <a:buSzPct val="106000"/>
              <a:buFont typeface="Arial" panose="020B0604020202020204" pitchFamily="34" charset="0"/>
              <a:buChar char="•"/>
            </a:pPr>
            <a:r>
              <a:rPr lang="es-MX" sz="1600" b="1" dirty="0">
                <a:solidFill>
                  <a:srgbClr val="0070C0"/>
                </a:solidFill>
                <a:latin typeface="Titillium Web"/>
              </a:rPr>
              <a:t>Timbra con las nuevas reglas </a:t>
            </a:r>
            <a:r>
              <a:rPr lang="es-MX" sz="1600" dirty="0">
                <a:latin typeface="Titillium Web"/>
              </a:rPr>
              <a:t>del CFDI de nómina sin ajustes manuales.</a:t>
            </a:r>
            <a:endParaRPr lang="es-MX" sz="1600" dirty="0">
              <a:solidFill>
                <a:srgbClr val="0F4761"/>
              </a:solidFill>
              <a:latin typeface="Titillium Web"/>
            </a:endParaRPr>
          </a:p>
          <a:p>
            <a:pPr marL="285750" indent="-285750">
              <a:lnSpc>
                <a:spcPct val="150000"/>
              </a:lnSpc>
              <a:buSzPct val="106000"/>
              <a:buFont typeface="Arial" panose="020B0604020202020204" pitchFamily="34" charset="0"/>
              <a:buChar char="•"/>
            </a:pPr>
            <a:r>
              <a:rPr lang="es-MX" sz="1600" b="1" dirty="0">
                <a:solidFill>
                  <a:srgbClr val="0070C0"/>
                </a:solidFill>
                <a:latin typeface="Titillium Web"/>
              </a:rPr>
              <a:t>Catálogos y validaciones fiscales </a:t>
            </a:r>
            <a:r>
              <a:rPr lang="es-MX" sz="1600" dirty="0">
                <a:latin typeface="Titillium Web"/>
              </a:rPr>
              <a:t>alineadas a Nómina Digital y Anexo 20.</a:t>
            </a:r>
          </a:p>
          <a:p>
            <a:pPr marL="285750" indent="-285750">
              <a:lnSpc>
                <a:spcPct val="150000"/>
              </a:lnSpc>
              <a:buSzPct val="106000"/>
              <a:buFont typeface="Arial" panose="020B0604020202020204" pitchFamily="34" charset="0"/>
              <a:buChar char="•"/>
            </a:pPr>
            <a:r>
              <a:rPr lang="es-MX" sz="1600" b="1" dirty="0">
                <a:solidFill>
                  <a:srgbClr val="0070C0"/>
                </a:solidFill>
                <a:latin typeface="Titillium Web"/>
              </a:rPr>
              <a:t>Cálculo automático </a:t>
            </a:r>
            <a:r>
              <a:rPr lang="es-MX" sz="1600" dirty="0">
                <a:latin typeface="Titillium Web"/>
              </a:rPr>
              <a:t>de IMSS (cesantía y vejez) homologado con SUA.</a:t>
            </a:r>
            <a:endParaRPr lang="es-MX" sz="1600" dirty="0">
              <a:solidFill>
                <a:srgbClr val="0F4761"/>
              </a:solidFill>
              <a:latin typeface="Titillium Web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600" b="1" dirty="0">
                <a:solidFill>
                  <a:srgbClr val="0070C0"/>
                </a:solidFill>
                <a:latin typeface="Titillium Web" pitchFamily="2" charset="77"/>
              </a:rPr>
              <a:t>Actualización automática </a:t>
            </a:r>
            <a:r>
              <a:rPr lang="es-MX" sz="1600" dirty="0">
                <a:latin typeface="Titillium Web" pitchFamily="2" charset="77"/>
              </a:rPr>
              <a:t>de tablas y tarifas y salarios mínimos. </a:t>
            </a:r>
          </a:p>
        </p:txBody>
      </p:sp>
    </p:spTree>
    <p:extLst>
      <p:ext uri="{BB962C8B-B14F-4D97-AF65-F5344CB8AC3E}">
        <p14:creationId xmlns:p14="http://schemas.microsoft.com/office/powerpoint/2010/main" val="37209617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23C621-BE38-FAAB-EDA4-7CD40A6CA1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63E831A5-FE35-A4F4-F6FF-AA048444EAAB}"/>
              </a:ext>
            </a:extLst>
          </p:cNvPr>
          <p:cNvSpPr/>
          <p:nvPr/>
        </p:nvSpPr>
        <p:spPr>
          <a:xfrm>
            <a:off x="0" y="0"/>
            <a:ext cx="12192000" cy="1171993"/>
          </a:xfrm>
          <a:prstGeom prst="rect">
            <a:avLst/>
          </a:prstGeom>
          <a:gradFill>
            <a:gsLst>
              <a:gs pos="0">
                <a:srgbClr val="20BBEE"/>
              </a:gs>
              <a:gs pos="100000">
                <a:srgbClr val="003A7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4BF5DD5-0F48-A729-BA57-B4BD78355B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726" y="1570413"/>
            <a:ext cx="3810000" cy="3810000"/>
          </a:xfrm>
          <a:prstGeom prst="rect">
            <a:avLst/>
          </a:prstGeom>
        </p:spPr>
      </p:pic>
      <p:sp>
        <p:nvSpPr>
          <p:cNvPr id="7" name="object 4">
            <a:extLst>
              <a:ext uri="{FF2B5EF4-FFF2-40B4-BE49-F238E27FC236}">
                <a16:creationId xmlns:a16="http://schemas.microsoft.com/office/drawing/2014/main" id="{8A4DA2FE-5A15-7B22-24FA-2C5557E44BB8}"/>
              </a:ext>
            </a:extLst>
          </p:cNvPr>
          <p:cNvSpPr txBox="1">
            <a:spLocks/>
          </p:cNvSpPr>
          <p:nvPr/>
        </p:nvSpPr>
        <p:spPr>
          <a:xfrm>
            <a:off x="1934354" y="334290"/>
            <a:ext cx="8323292" cy="491801"/>
          </a:xfrm>
          <a:prstGeom prst="rect">
            <a:avLst/>
          </a:prstGeom>
        </p:spPr>
        <p:txBody>
          <a:bodyPr vert="horz" wrap="square" lIns="0" tIns="60325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 algn="ctr">
              <a:lnSpc>
                <a:spcPct val="100000"/>
              </a:lnSpc>
              <a:spcBef>
                <a:spcPts val="475"/>
              </a:spcBef>
            </a:pPr>
            <a:r>
              <a:rPr lang="es-MX" sz="2800" b="1" spc="65" dirty="0">
                <a:solidFill>
                  <a:schemeClr val="bg1"/>
                </a:solidFill>
                <a:latin typeface="Titillium Web"/>
              </a:rPr>
              <a:t>BENEFICIOS</a:t>
            </a:r>
            <a:endParaRPr lang="es-ES_tradnl" sz="2800" b="1" spc="65" dirty="0">
              <a:solidFill>
                <a:schemeClr val="bg1"/>
              </a:solidFill>
              <a:latin typeface="Titillium Web" pitchFamily="2" charset="77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CFDBDA30-EB01-4A39-4711-866982F42A37}"/>
              </a:ext>
            </a:extLst>
          </p:cNvPr>
          <p:cNvSpPr/>
          <p:nvPr/>
        </p:nvSpPr>
        <p:spPr>
          <a:xfrm>
            <a:off x="1620546" y="1297902"/>
            <a:ext cx="6381180" cy="64940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s-MX" sz="1600" kern="100" dirty="0">
                <a:latin typeface="Titillium Web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Cumple fácilmente con las nuevas disposiciones fiscales del ISR,</a:t>
            </a:r>
            <a:br>
              <a:rPr lang="es-MX" sz="1600" kern="100" dirty="0">
                <a:latin typeface="Titillium Web" pitchFamily="2" charset="77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s-MX" sz="1600" kern="100" dirty="0">
                <a:latin typeface="Titillium Web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gracias a las tablas históricas autoactualizables.</a:t>
            </a:r>
            <a:r>
              <a:rPr lang="es-MX" sz="1600" dirty="0">
                <a:latin typeface="Titillium Web" pitchFamily="2" charset="77"/>
              </a:rPr>
              <a:t> 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A572519F-5878-1CC6-81DF-42153B457A77}"/>
              </a:ext>
            </a:extLst>
          </p:cNvPr>
          <p:cNvSpPr/>
          <p:nvPr/>
        </p:nvSpPr>
        <p:spPr>
          <a:xfrm>
            <a:off x="1556406" y="2761639"/>
            <a:ext cx="6228030" cy="6494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s-MX" sz="1600" kern="100" dirty="0">
                <a:latin typeface="Titillium Web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Automatiza el envío de recibos CFDI por CONTPAQi Colabora® directamente desde el envío masivo, reduciendo tiempos y errores.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2EEE15F9-621D-11C0-1C39-377AC2F0702C}"/>
              </a:ext>
            </a:extLst>
          </p:cNvPr>
          <p:cNvSpPr txBox="1"/>
          <p:nvPr/>
        </p:nvSpPr>
        <p:spPr>
          <a:xfrm>
            <a:off x="711691" y="1252483"/>
            <a:ext cx="832279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4500" i="1" dirty="0">
                <a:solidFill>
                  <a:srgbClr val="20BBEE"/>
                </a:solidFill>
                <a:latin typeface="Titillium Web" pitchFamily="2" charset="77"/>
              </a:rPr>
              <a:t>01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C214073-D318-2890-C6EB-0A194C0C31BC}"/>
              </a:ext>
            </a:extLst>
          </p:cNvPr>
          <p:cNvSpPr txBox="1"/>
          <p:nvPr/>
        </p:nvSpPr>
        <p:spPr>
          <a:xfrm>
            <a:off x="652743" y="2721769"/>
            <a:ext cx="832279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4500" i="1" dirty="0">
                <a:solidFill>
                  <a:srgbClr val="20BBEE"/>
                </a:solidFill>
                <a:latin typeface="Titillium Web" pitchFamily="2" charset="77"/>
              </a:rPr>
              <a:t>03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BBB3573E-CB8D-ADD3-259A-DF88E89FACC9}"/>
              </a:ext>
            </a:extLst>
          </p:cNvPr>
          <p:cNvSpPr txBox="1"/>
          <p:nvPr/>
        </p:nvSpPr>
        <p:spPr>
          <a:xfrm>
            <a:off x="108155" y="6519446"/>
            <a:ext cx="120838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>
                <a:solidFill>
                  <a:schemeClr val="bg1">
                    <a:lumMod val="50000"/>
                  </a:schemeClr>
                </a:solidFill>
                <a:latin typeface="Titillium Web" pitchFamily="2" charset="77"/>
              </a:rPr>
              <a:t>Cualquier modificación del material original de CONTPAQi® entregado al Distribuidor será responsabilidad exclusiva del propio Distribuidor. Se recomienda mantener la información íntegra tal como se ha proporcionado para asegurar la coherencia y precisión de la información, tanto de la empresa como de sus productos y servicios. Los cambios realizados por los mismos Distribuidores que afecten la veracidad de la información estarán fuera de ser responsabilidad de CONTPAQi®. 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69102A7A-E12F-B9ED-3A09-5E1391DB186F}"/>
              </a:ext>
            </a:extLst>
          </p:cNvPr>
          <p:cNvSpPr/>
          <p:nvPr/>
        </p:nvSpPr>
        <p:spPr>
          <a:xfrm>
            <a:off x="1556406" y="2017106"/>
            <a:ext cx="6228030" cy="6494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s-MX" sz="1600" dirty="0">
                <a:latin typeface="Titillium Web" pitchFamily="2" charset="77"/>
              </a:rPr>
              <a:t>Conexión directa con IDSE, SUA e INFONAVIT, garantizando cumplimiento total de obligaciones obrero-patronales.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87C35C73-F8CE-A3B2-3FAE-2901AD56683D}"/>
              </a:ext>
            </a:extLst>
          </p:cNvPr>
          <p:cNvSpPr txBox="1"/>
          <p:nvPr/>
        </p:nvSpPr>
        <p:spPr>
          <a:xfrm>
            <a:off x="652743" y="1964691"/>
            <a:ext cx="832279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4500" i="1" dirty="0">
                <a:solidFill>
                  <a:srgbClr val="20BBEE"/>
                </a:solidFill>
                <a:latin typeface="Titillium Web" pitchFamily="2" charset="77"/>
              </a:rPr>
              <a:t>02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833988A7-F59F-C6CE-ADAF-A9C23A64B8D0}"/>
              </a:ext>
            </a:extLst>
          </p:cNvPr>
          <p:cNvSpPr/>
          <p:nvPr/>
        </p:nvSpPr>
        <p:spPr>
          <a:xfrm>
            <a:off x="1543970" y="3519411"/>
            <a:ext cx="6663483" cy="6494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s-MX" sz="1600" kern="100" dirty="0">
                <a:latin typeface="Titillium Web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Disminuye la carga operativa del área de nómina, al integrar procesos automáticos y actualizaciones en línea.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4287D053-C95F-F6B4-0495-C82145AA8C9D}"/>
              </a:ext>
            </a:extLst>
          </p:cNvPr>
          <p:cNvSpPr txBox="1"/>
          <p:nvPr/>
        </p:nvSpPr>
        <p:spPr>
          <a:xfrm>
            <a:off x="635116" y="3484400"/>
            <a:ext cx="832279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4500" i="1" dirty="0">
                <a:solidFill>
                  <a:srgbClr val="20BBEE"/>
                </a:solidFill>
                <a:latin typeface="Titillium Web" pitchFamily="2" charset="77"/>
              </a:rPr>
              <a:t>04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3AB49BCA-9ECC-C7B1-3920-84C1D5918BC7}"/>
              </a:ext>
            </a:extLst>
          </p:cNvPr>
          <p:cNvSpPr/>
          <p:nvPr/>
        </p:nvSpPr>
        <p:spPr>
          <a:xfrm>
            <a:off x="1543970" y="4283910"/>
            <a:ext cx="6663483" cy="644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s-MX" sz="1600" kern="100" dirty="0">
                <a:latin typeface="Titillium Web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Garantiza cálculos precisos, estables y consistentes sin necesidad de reinstalar o ejecutar convertidores.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DF2D1AAD-BD1C-06F1-D9A1-9AC5B5BFDDBA}"/>
              </a:ext>
            </a:extLst>
          </p:cNvPr>
          <p:cNvSpPr txBox="1"/>
          <p:nvPr/>
        </p:nvSpPr>
        <p:spPr>
          <a:xfrm>
            <a:off x="635116" y="4259785"/>
            <a:ext cx="832279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4500" i="1" dirty="0">
                <a:solidFill>
                  <a:srgbClr val="20BBEE"/>
                </a:solidFill>
                <a:latin typeface="Titillium Web" pitchFamily="2" charset="77"/>
              </a:rPr>
              <a:t>05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97039C9C-2BAB-238E-76F7-52383FF684EF}"/>
              </a:ext>
            </a:extLst>
          </p:cNvPr>
          <p:cNvSpPr/>
          <p:nvPr/>
        </p:nvSpPr>
        <p:spPr>
          <a:xfrm>
            <a:off x="1543970" y="5063399"/>
            <a:ext cx="6663483" cy="6494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s-MX" sz="1600" kern="100" dirty="0">
                <a:latin typeface="Titillium Web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Migra tu información de manera simple, rápida y segura, utilizando únicamente tus CFDI de nómina.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E6CB533F-6415-2156-8E74-29A19FC8AD12}"/>
              </a:ext>
            </a:extLst>
          </p:cNvPr>
          <p:cNvSpPr txBox="1"/>
          <p:nvPr/>
        </p:nvSpPr>
        <p:spPr>
          <a:xfrm>
            <a:off x="635116" y="5028388"/>
            <a:ext cx="832279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4500" i="1" dirty="0">
                <a:solidFill>
                  <a:srgbClr val="20BBEE"/>
                </a:solidFill>
                <a:latin typeface="Titillium Web" pitchFamily="2" charset="77"/>
              </a:rPr>
              <a:t>06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2974C519-FD0A-A330-5140-88705709F521}"/>
              </a:ext>
            </a:extLst>
          </p:cNvPr>
          <p:cNvSpPr txBox="1"/>
          <p:nvPr/>
        </p:nvSpPr>
        <p:spPr>
          <a:xfrm>
            <a:off x="635116" y="5714188"/>
            <a:ext cx="832279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4500" i="1" dirty="0">
                <a:solidFill>
                  <a:srgbClr val="20BBEE"/>
                </a:solidFill>
                <a:latin typeface="Titillium Web" pitchFamily="2" charset="77"/>
              </a:rPr>
              <a:t>07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8B98CB82-AE2E-1D0E-7030-20DD0B831D59}"/>
              </a:ext>
            </a:extLst>
          </p:cNvPr>
          <p:cNvSpPr/>
          <p:nvPr/>
        </p:nvSpPr>
        <p:spPr>
          <a:xfrm>
            <a:off x="1543970" y="5754060"/>
            <a:ext cx="66634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600" dirty="0">
                <a:latin typeface="Titillium Web" pitchFamily="2" charset="77"/>
              </a:rPr>
              <a:t>Preparado para aplicar las actualizaciones fiscales en cuanto las publique la autoridad.</a:t>
            </a:r>
          </a:p>
        </p:txBody>
      </p:sp>
    </p:spTree>
    <p:extLst>
      <p:ext uri="{BB962C8B-B14F-4D97-AF65-F5344CB8AC3E}">
        <p14:creationId xmlns:p14="http://schemas.microsoft.com/office/powerpoint/2010/main" val="13100598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  <p:bldP spid="13" grpId="0"/>
      <p:bldP spid="15" grpId="0"/>
      <p:bldP spid="17" grpId="0"/>
      <p:bldP spid="19" grpId="0"/>
      <p:bldP spid="2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1FA92847CDA31343B802DDE12327D317" ma:contentTypeVersion="12" ma:contentTypeDescription="Crear nuevo documento." ma:contentTypeScope="" ma:versionID="cad18c8a066fc2854e6467ac2802a526">
  <xsd:schema xmlns:xsd="http://www.w3.org/2001/XMLSchema" xmlns:xs="http://www.w3.org/2001/XMLSchema" xmlns:p="http://schemas.microsoft.com/office/2006/metadata/properties" xmlns:ns2="42f15047-1c3f-4f4f-a33c-50ad3a839544" xmlns:ns3="9b144c68-2e85-42c2-b75d-04f1795593c7" targetNamespace="http://schemas.microsoft.com/office/2006/metadata/properties" ma:root="true" ma:fieldsID="67b608f12f0602f4b5342dc04a277b3b" ns2:_="" ns3:_="">
    <xsd:import namespace="42f15047-1c3f-4f4f-a33c-50ad3a839544"/>
    <xsd:import namespace="9b144c68-2e85-42c2-b75d-04f1795593c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f15047-1c3f-4f4f-a33c-50ad3a83954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bb05822d-73af-4be4-a9ea-bc6f5058fb2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144c68-2e85-42c2-b75d-04f1795593c7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dddcd9f3-a844-4a99-b309-cd4b4508d065}" ma:internalName="TaxCatchAll" ma:showField="CatchAllData" ma:web="9b144c68-2e85-42c2-b75d-04f1795593c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2f15047-1c3f-4f4f-a33c-50ad3a839544">
      <Terms xmlns="http://schemas.microsoft.com/office/infopath/2007/PartnerControls"/>
    </lcf76f155ced4ddcb4097134ff3c332f>
    <TaxCatchAll xmlns="9b144c68-2e85-42c2-b75d-04f1795593c7" xsi:nil="true"/>
  </documentManagement>
</p:properties>
</file>

<file path=customXml/itemProps1.xml><?xml version="1.0" encoding="utf-8"?>
<ds:datastoreItem xmlns:ds="http://schemas.openxmlformats.org/officeDocument/2006/customXml" ds:itemID="{C63DCE87-81E4-4635-B5C1-F2B086C62D9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CFB1099-645B-4A2C-8362-CDA67B122459}">
  <ds:schemaRefs>
    <ds:schemaRef ds:uri="42f15047-1c3f-4f4f-a33c-50ad3a839544"/>
    <ds:schemaRef ds:uri="9b144c68-2e85-42c2-b75d-04f1795593c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B785ED2E-0734-4A7A-954D-92562C53457B}">
  <ds:schemaRefs>
    <ds:schemaRef ds:uri="42f15047-1c3f-4f4f-a33c-50ad3a839544"/>
    <ds:schemaRef ds:uri="http://www.w3.org/XML/1998/namespace"/>
    <ds:schemaRef ds:uri="http://schemas.microsoft.com/office/infopath/2007/PartnerControls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http://purl.org/dc/elements/1.1/"/>
    <ds:schemaRef ds:uri="9b144c68-2e85-42c2-b75d-04f1795593c7"/>
    <ds:schemaRef ds:uri="http://schemas.microsoft.com/office/2006/metadata/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1329</TotalTime>
  <Words>3690</Words>
  <Application>Microsoft Macintosh PowerPoint</Application>
  <PresentationFormat>Panorámica</PresentationFormat>
  <Paragraphs>198</Paragraphs>
  <Slides>37</Slides>
  <Notes>23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37</vt:i4>
      </vt:variant>
    </vt:vector>
  </HeadingPairs>
  <TitlesOfParts>
    <vt:vector size="44" baseType="lpstr">
      <vt:lpstr>Aptos</vt:lpstr>
      <vt:lpstr>Aptos Display</vt:lpstr>
      <vt:lpstr>Arial</vt:lpstr>
      <vt:lpstr>Titillium Web</vt:lpstr>
      <vt:lpstr>Titillium Web SemiBold</vt:lpstr>
      <vt:lpstr>Wingdings</vt:lpstr>
      <vt:lpstr>Tema de Office</vt:lpstr>
      <vt:lpstr>Presentación de PowerPoint</vt:lpstr>
      <vt:lpstr>Presentación de PowerPoint</vt:lpstr>
      <vt:lpstr>Presentación de PowerPoint</vt:lpstr>
      <vt:lpstr>IDEAL PARA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FOLIOS ILIMITADOS DE LOS CFDI DE TUS EMPLEADOS CON COMPLEMENTO 1.2 Y ANEXO 20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EDICIONES DISPONIBLES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Miguel Ángel Martínez Meza</dc:creator>
  <cp:lastModifiedBy>Karla López Medina</cp:lastModifiedBy>
  <cp:revision>16</cp:revision>
  <dcterms:created xsi:type="dcterms:W3CDTF">2024-06-28T22:17:06Z</dcterms:created>
  <dcterms:modified xsi:type="dcterms:W3CDTF">2025-12-22T18:06:21Z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0x0101001FA92847CDA31343B802DDE12327D317</vt:lpwstr>
  </property>
  <property fmtid="{D5CDD505-2E9C-101B-9397-08002B2CF9AE}" pid="3" name="MediaServiceImageTags">
    <vt:lpwstr/>
  </property>
</Properties>
</file>